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63" r:id="rId4"/>
    <p:sldId id="262" r:id="rId5"/>
    <p:sldId id="281" r:id="rId6"/>
    <p:sldId id="298" r:id="rId7"/>
    <p:sldId id="268" r:id="rId8"/>
    <p:sldId id="275" r:id="rId9"/>
    <p:sldId id="302" r:id="rId10"/>
    <p:sldId id="267" r:id="rId11"/>
    <p:sldId id="303" r:id="rId12"/>
    <p:sldId id="258" r:id="rId13"/>
    <p:sldId id="259" r:id="rId14"/>
    <p:sldId id="278" r:id="rId15"/>
    <p:sldId id="260" r:id="rId16"/>
    <p:sldId id="314" r:id="rId17"/>
    <p:sldId id="315" r:id="rId18"/>
    <p:sldId id="316" r:id="rId19"/>
    <p:sldId id="317" r:id="rId20"/>
    <p:sldId id="285" r:id="rId21"/>
    <p:sldId id="279" r:id="rId22"/>
    <p:sldId id="271" r:id="rId23"/>
    <p:sldId id="310" r:id="rId24"/>
    <p:sldId id="321" r:id="rId25"/>
    <p:sldId id="264" r:id="rId26"/>
    <p:sldId id="274" r:id="rId27"/>
    <p:sldId id="266" r:id="rId28"/>
    <p:sldId id="291" r:id="rId29"/>
    <p:sldId id="295" r:id="rId30"/>
    <p:sldId id="296" r:id="rId31"/>
    <p:sldId id="294" r:id="rId32"/>
    <p:sldId id="297" r:id="rId33"/>
    <p:sldId id="292" r:id="rId34"/>
    <p:sldId id="293" r:id="rId35"/>
    <p:sldId id="299" r:id="rId36"/>
    <p:sldId id="270" r:id="rId37"/>
    <p:sldId id="320" r:id="rId38"/>
    <p:sldId id="286" r:id="rId39"/>
    <p:sldId id="318" r:id="rId40"/>
    <p:sldId id="301" r:id="rId41"/>
    <p:sldId id="265" r:id="rId42"/>
    <p:sldId id="283" r:id="rId43"/>
    <p:sldId id="323" r:id="rId44"/>
    <p:sldId id="289" r:id="rId45"/>
    <p:sldId id="319" r:id="rId46"/>
    <p:sldId id="269" r:id="rId47"/>
    <p:sldId id="311" r:id="rId48"/>
    <p:sldId id="312" r:id="rId49"/>
    <p:sldId id="322" r:id="rId50"/>
    <p:sldId id="290" r:id="rId51"/>
    <p:sldId id="272" r:id="rId52"/>
    <p:sldId id="261" r:id="rId53"/>
    <p:sldId id="273" r:id="rId54"/>
    <p:sldId id="305" r:id="rId55"/>
    <p:sldId id="304" r:id="rId56"/>
    <p:sldId id="313" r:id="rId57"/>
    <p:sldId id="308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ul Tuncyurek" initials="BT" lastIdx="2" clrIdx="0">
    <p:extLst>
      <p:ext uri="{19B8F6BF-5375-455C-9EA6-DF929625EA0E}">
        <p15:presenceInfo xmlns:p15="http://schemas.microsoft.com/office/powerpoint/2012/main" userId="S-1-5-21-623825213-1797718614-3617959251-7413" providerId="AD"/>
      </p:ext>
    </p:extLst>
  </p:cmAuthor>
  <p:cmAuthor id="2" name="SEDEF KABASAKAL" initials="" lastIdx="7" clrIdx="1">
    <p:extLst/>
  </p:cmAuthor>
  <p:cmAuthor id="3" name="Jennifer Delp" initials="JD" lastIdx="1" clrIdx="2">
    <p:extLst>
      <p:ext uri="{19B8F6BF-5375-455C-9EA6-DF929625EA0E}">
        <p15:presenceInfo xmlns:p15="http://schemas.microsoft.com/office/powerpoint/2012/main" userId="S-1-5-21-623825213-1797718614-3617959251-6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EF931-0588-DBF9-275B-B4A5A78F007A}" v="2" dt="2018-10-15T14:53:23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3695" autoAdjust="0"/>
  </p:normalViewPr>
  <p:slideViewPr>
    <p:cSldViewPr snapToGrid="0">
      <p:cViewPr varScale="1">
        <p:scale>
          <a:sx n="68" d="100"/>
          <a:sy n="68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iha Akgun" userId="S::saliha.akgun@yasar.edu.tr::238719c2-cf26-4d7e-b0d3-275ec29f3789" providerId="AD" clId="Web-{CD7EF931-0588-DBF9-275B-B4A5A78F007A}"/>
    <pc:docChg chg="modSld">
      <pc:chgData name="Saliha Akgun" userId="S::saliha.akgun@yasar.edu.tr::238719c2-cf26-4d7e-b0d3-275ec29f3789" providerId="AD" clId="Web-{CD7EF931-0588-DBF9-275B-B4A5A78F007A}" dt="2018-10-15T14:54:10.428" v="157" actId="14100"/>
      <pc:docMkLst>
        <pc:docMk/>
      </pc:docMkLst>
      <pc:sldChg chg="addSp delSp modSp addAnim">
        <pc:chgData name="Saliha Akgun" userId="S::saliha.akgun@yasar.edu.tr::238719c2-cf26-4d7e-b0d3-275ec29f3789" providerId="AD" clId="Web-{CD7EF931-0588-DBF9-275B-B4A5A78F007A}" dt="2018-10-15T14:54:10.428" v="157" actId="14100"/>
        <pc:sldMkLst>
          <pc:docMk/>
          <pc:sldMk cId="3977758963" sldId="270"/>
        </pc:sldMkLst>
        <pc:spChg chg="add del mod">
          <ac:chgData name="Saliha Akgun" userId="S::saliha.akgun@yasar.edu.tr::238719c2-cf26-4d7e-b0d3-275ec29f3789" providerId="AD" clId="Web-{CD7EF931-0588-DBF9-275B-B4A5A78F007A}" dt="2018-10-15T14:53:27.053" v="132"/>
          <ac:spMkLst>
            <pc:docMk/>
            <pc:sldMk cId="3977758963" sldId="270"/>
            <ac:spMk id="3" creationId="{D83EE39B-B73A-4CC3-8A9D-37E314B23B1B}"/>
          </ac:spMkLst>
        </pc:spChg>
        <pc:spChg chg="mod">
          <ac:chgData name="Saliha Akgun" userId="S::saliha.akgun@yasar.edu.tr::238719c2-cf26-4d7e-b0d3-275ec29f3789" providerId="AD" clId="Web-{CD7EF931-0588-DBF9-275B-B4A5A78F007A}" dt="2018-10-15T14:52:29.491" v="104" actId="1076"/>
          <ac:spMkLst>
            <pc:docMk/>
            <pc:sldMk cId="3977758963" sldId="270"/>
            <ac:spMk id="9" creationId="{00000000-0000-0000-0000-000000000000}"/>
          </ac:spMkLst>
        </pc:spChg>
        <pc:spChg chg="add mod">
          <ac:chgData name="Saliha Akgun" userId="S::saliha.akgun@yasar.edu.tr::238719c2-cf26-4d7e-b0d3-275ec29f3789" providerId="AD" clId="Web-{CD7EF931-0588-DBF9-275B-B4A5A78F007A}" dt="2018-10-15T14:54:10.428" v="157" actId="14100"/>
          <ac:spMkLst>
            <pc:docMk/>
            <pc:sldMk cId="3977758963" sldId="270"/>
            <ac:spMk id="12" creationId="{19D84DE1-ED18-4668-AF62-1B487C0C195A}"/>
          </ac:spMkLst>
        </pc:spChg>
      </pc:sldChg>
      <pc:sldChg chg="modSp">
        <pc:chgData name="Saliha Akgun" userId="S::saliha.akgun@yasar.edu.tr::238719c2-cf26-4d7e-b0d3-275ec29f3789" providerId="AD" clId="Web-{CD7EF931-0588-DBF9-275B-B4A5A78F007A}" dt="2018-10-15T14:50:32.834" v="34" actId="20577"/>
        <pc:sldMkLst>
          <pc:docMk/>
          <pc:sldMk cId="849863868" sldId="294"/>
        </pc:sldMkLst>
        <pc:spChg chg="mod">
          <ac:chgData name="Saliha Akgun" userId="S::saliha.akgun@yasar.edu.tr::238719c2-cf26-4d7e-b0d3-275ec29f3789" providerId="AD" clId="Web-{CD7EF931-0588-DBF9-275B-B4A5A78F007A}" dt="2018-10-15T14:50:32.834" v="34" actId="20577"/>
          <ac:spMkLst>
            <pc:docMk/>
            <pc:sldMk cId="849863868" sldId="294"/>
            <ac:spMk id="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BBFA2-B32D-4BA8-ACAB-26EBA3258703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</dgm:pt>
    <dgm:pt modelId="{A8222411-F8EC-45F0-AC6A-248E689C2601}">
      <dgm:prSet phldrT="[Metin]" custT="1"/>
      <dgm:spPr/>
      <dgm:t>
        <a:bodyPr/>
        <a:lstStyle/>
        <a:p>
          <a:r>
            <a:rPr lang="tr-TR" sz="4000">
              <a:latin typeface="Sitka Small" panose="02000505000000020004" pitchFamily="2" charset="0"/>
            </a:rPr>
            <a:t>1.KUR</a:t>
          </a:r>
        </a:p>
      </dgm:t>
    </dgm:pt>
    <dgm:pt modelId="{EDCFACF0-DB44-4941-85D6-8903A8FB3DF8}" type="parTrans" cxnId="{198F2551-A2DF-470F-AB92-EA8A5D9F6D46}">
      <dgm:prSet/>
      <dgm:spPr/>
      <dgm:t>
        <a:bodyPr/>
        <a:lstStyle/>
        <a:p>
          <a:endParaRPr lang="tr-TR"/>
        </a:p>
      </dgm:t>
    </dgm:pt>
    <dgm:pt modelId="{6932D732-3C5B-4A02-9BA4-3A6BD1A0B810}" type="sibTrans" cxnId="{198F2551-A2DF-470F-AB92-EA8A5D9F6D46}">
      <dgm:prSet/>
      <dgm:spPr/>
      <dgm:t>
        <a:bodyPr/>
        <a:lstStyle/>
        <a:p>
          <a:endParaRPr lang="tr-TR"/>
        </a:p>
      </dgm:t>
    </dgm:pt>
    <dgm:pt modelId="{27F7A25A-4419-42F1-AF55-3AC18E235264}">
      <dgm:prSet phldrT="[Metin]" custT="1"/>
      <dgm:spPr/>
      <dgm:t>
        <a:bodyPr/>
        <a:lstStyle/>
        <a:p>
          <a:r>
            <a:rPr lang="tr-TR" sz="4000">
              <a:latin typeface="Sitka Small" panose="02000505000000020004" pitchFamily="2" charset="0"/>
            </a:rPr>
            <a:t>2.KUR</a:t>
          </a:r>
        </a:p>
      </dgm:t>
    </dgm:pt>
    <dgm:pt modelId="{97DD8CC5-D196-48CB-897A-AC92888451CD}" type="parTrans" cxnId="{19B33863-33FF-4E38-ABEA-D5E1397370AB}">
      <dgm:prSet/>
      <dgm:spPr/>
      <dgm:t>
        <a:bodyPr/>
        <a:lstStyle/>
        <a:p>
          <a:endParaRPr lang="tr-TR"/>
        </a:p>
      </dgm:t>
    </dgm:pt>
    <dgm:pt modelId="{77D3B067-3CC3-47B1-9E21-8F6C78597373}" type="sibTrans" cxnId="{19B33863-33FF-4E38-ABEA-D5E1397370AB}">
      <dgm:prSet/>
      <dgm:spPr/>
      <dgm:t>
        <a:bodyPr/>
        <a:lstStyle/>
        <a:p>
          <a:endParaRPr lang="tr-TR"/>
        </a:p>
      </dgm:t>
    </dgm:pt>
    <dgm:pt modelId="{311FED83-ED02-47D1-A308-540DC3E174D5}">
      <dgm:prSet phldrT="[Metin]" custT="1"/>
      <dgm:spPr/>
      <dgm:t>
        <a:bodyPr/>
        <a:lstStyle/>
        <a:p>
          <a:r>
            <a:rPr lang="tr-TR" sz="4000">
              <a:latin typeface="Sitka Small" panose="02000505000000020004" pitchFamily="2" charset="0"/>
            </a:rPr>
            <a:t>3.KUR</a:t>
          </a:r>
        </a:p>
      </dgm:t>
    </dgm:pt>
    <dgm:pt modelId="{3BF38B88-8DE2-4FC1-BEBB-10666F9395DB}" type="parTrans" cxnId="{7487D438-5081-4F97-998F-F0A604C70250}">
      <dgm:prSet/>
      <dgm:spPr/>
      <dgm:t>
        <a:bodyPr/>
        <a:lstStyle/>
        <a:p>
          <a:endParaRPr lang="tr-TR"/>
        </a:p>
      </dgm:t>
    </dgm:pt>
    <dgm:pt modelId="{F5394618-1A48-4B02-AA61-7FB8618E1921}" type="sibTrans" cxnId="{7487D438-5081-4F97-998F-F0A604C70250}">
      <dgm:prSet/>
      <dgm:spPr/>
      <dgm:t>
        <a:bodyPr/>
        <a:lstStyle/>
        <a:p>
          <a:endParaRPr lang="tr-TR"/>
        </a:p>
      </dgm:t>
    </dgm:pt>
    <dgm:pt modelId="{7987A93D-DD08-40DF-AAB2-B99957026F47}" type="pres">
      <dgm:prSet presAssocID="{A8CBBFA2-B32D-4BA8-ACAB-26EBA3258703}" presName="Name0" presStyleCnt="0">
        <dgm:presLayoutVars>
          <dgm:dir/>
          <dgm:animLvl val="lvl"/>
          <dgm:resizeHandles val="exact"/>
        </dgm:presLayoutVars>
      </dgm:prSet>
      <dgm:spPr/>
    </dgm:pt>
    <dgm:pt modelId="{AF75B05A-6D82-4988-A8A9-D310D0D65C0D}" type="pres">
      <dgm:prSet presAssocID="{A8222411-F8EC-45F0-AC6A-248E689C260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0FA02-7ECA-4A4A-8C47-CFC0B95EFD74}" type="pres">
      <dgm:prSet presAssocID="{6932D732-3C5B-4A02-9BA4-3A6BD1A0B810}" presName="parTxOnlySpace" presStyleCnt="0"/>
      <dgm:spPr/>
    </dgm:pt>
    <dgm:pt modelId="{C15D28BC-3645-4A26-B059-DD3C258D8508}" type="pres">
      <dgm:prSet presAssocID="{27F7A25A-4419-42F1-AF55-3AC18E23526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ED2EB-ABB8-422C-9CA5-DA97611CE942}" type="pres">
      <dgm:prSet presAssocID="{77D3B067-3CC3-47B1-9E21-8F6C78597373}" presName="parTxOnlySpace" presStyleCnt="0"/>
      <dgm:spPr/>
    </dgm:pt>
    <dgm:pt modelId="{887A0876-DBD0-40AE-A654-8F83AB0A7A05}" type="pres">
      <dgm:prSet presAssocID="{311FED83-ED02-47D1-A308-540DC3E174D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D4214D-6E64-41D6-8A52-60DE3E65BA69}" type="presOf" srcId="{A8222411-F8EC-45F0-AC6A-248E689C2601}" destId="{AF75B05A-6D82-4988-A8A9-D310D0D65C0D}" srcOrd="0" destOrd="0" presId="urn:microsoft.com/office/officeart/2005/8/layout/chevron1"/>
    <dgm:cxn modelId="{19B33863-33FF-4E38-ABEA-D5E1397370AB}" srcId="{A8CBBFA2-B32D-4BA8-ACAB-26EBA3258703}" destId="{27F7A25A-4419-42F1-AF55-3AC18E235264}" srcOrd="1" destOrd="0" parTransId="{97DD8CC5-D196-48CB-897A-AC92888451CD}" sibTransId="{77D3B067-3CC3-47B1-9E21-8F6C78597373}"/>
    <dgm:cxn modelId="{E2B6E041-E2AD-430C-869E-98159B6E165A}" type="presOf" srcId="{311FED83-ED02-47D1-A308-540DC3E174D5}" destId="{887A0876-DBD0-40AE-A654-8F83AB0A7A05}" srcOrd="0" destOrd="0" presId="urn:microsoft.com/office/officeart/2005/8/layout/chevron1"/>
    <dgm:cxn modelId="{C19DC452-B160-44D3-86BC-CF985CA3EAB4}" type="presOf" srcId="{27F7A25A-4419-42F1-AF55-3AC18E235264}" destId="{C15D28BC-3645-4A26-B059-DD3C258D8508}" srcOrd="0" destOrd="0" presId="urn:microsoft.com/office/officeart/2005/8/layout/chevron1"/>
    <dgm:cxn modelId="{24761BFC-D30E-41FA-92E6-0CC2F8882AB4}" type="presOf" srcId="{A8CBBFA2-B32D-4BA8-ACAB-26EBA3258703}" destId="{7987A93D-DD08-40DF-AAB2-B99957026F47}" srcOrd="0" destOrd="0" presId="urn:microsoft.com/office/officeart/2005/8/layout/chevron1"/>
    <dgm:cxn modelId="{7487D438-5081-4F97-998F-F0A604C70250}" srcId="{A8CBBFA2-B32D-4BA8-ACAB-26EBA3258703}" destId="{311FED83-ED02-47D1-A308-540DC3E174D5}" srcOrd="2" destOrd="0" parTransId="{3BF38B88-8DE2-4FC1-BEBB-10666F9395DB}" sibTransId="{F5394618-1A48-4B02-AA61-7FB8618E1921}"/>
    <dgm:cxn modelId="{198F2551-A2DF-470F-AB92-EA8A5D9F6D46}" srcId="{A8CBBFA2-B32D-4BA8-ACAB-26EBA3258703}" destId="{A8222411-F8EC-45F0-AC6A-248E689C2601}" srcOrd="0" destOrd="0" parTransId="{EDCFACF0-DB44-4941-85D6-8903A8FB3DF8}" sibTransId="{6932D732-3C5B-4A02-9BA4-3A6BD1A0B810}"/>
    <dgm:cxn modelId="{40D61040-55D2-432D-8972-017587ABC2F3}" type="presParOf" srcId="{7987A93D-DD08-40DF-AAB2-B99957026F47}" destId="{AF75B05A-6D82-4988-A8A9-D310D0D65C0D}" srcOrd="0" destOrd="0" presId="urn:microsoft.com/office/officeart/2005/8/layout/chevron1"/>
    <dgm:cxn modelId="{9CFC23B4-3A94-4D33-8989-C430756FCF6E}" type="presParOf" srcId="{7987A93D-DD08-40DF-AAB2-B99957026F47}" destId="{AE40FA02-7ECA-4A4A-8C47-CFC0B95EFD74}" srcOrd="1" destOrd="0" presId="urn:microsoft.com/office/officeart/2005/8/layout/chevron1"/>
    <dgm:cxn modelId="{79CB730D-0CD7-42EB-94FE-7CA58F43DC9C}" type="presParOf" srcId="{7987A93D-DD08-40DF-AAB2-B99957026F47}" destId="{C15D28BC-3645-4A26-B059-DD3C258D8508}" srcOrd="2" destOrd="0" presId="urn:microsoft.com/office/officeart/2005/8/layout/chevron1"/>
    <dgm:cxn modelId="{40EB0DED-1F07-4D5C-A117-CCBA961F81E5}" type="presParOf" srcId="{7987A93D-DD08-40DF-AAB2-B99957026F47}" destId="{34AED2EB-ABB8-422C-9CA5-DA97611CE942}" srcOrd="3" destOrd="0" presId="urn:microsoft.com/office/officeart/2005/8/layout/chevron1"/>
    <dgm:cxn modelId="{A99734A4-DA4C-4B38-9908-F940D0C9ED20}" type="presParOf" srcId="{7987A93D-DD08-40DF-AAB2-B99957026F47}" destId="{887A0876-DBD0-40AE-A654-8F83AB0A7A0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5B05A-6D82-4988-A8A9-D310D0D65C0D}">
      <dsp:nvSpPr>
        <dsp:cNvPr id="0" name=""/>
        <dsp:cNvSpPr/>
      </dsp:nvSpPr>
      <dsp:spPr>
        <a:xfrm>
          <a:off x="2946" y="204777"/>
          <a:ext cx="3590180" cy="143607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>
              <a:latin typeface="Sitka Small" panose="02000505000000020004" pitchFamily="2" charset="0"/>
            </a:rPr>
            <a:t>1.KUR</a:t>
          </a:r>
        </a:p>
      </dsp:txBody>
      <dsp:txXfrm>
        <a:off x="720982" y="204777"/>
        <a:ext cx="2154108" cy="1436072"/>
      </dsp:txXfrm>
    </dsp:sp>
    <dsp:sp modelId="{C15D28BC-3645-4A26-B059-DD3C258D8508}">
      <dsp:nvSpPr>
        <dsp:cNvPr id="0" name=""/>
        <dsp:cNvSpPr/>
      </dsp:nvSpPr>
      <dsp:spPr>
        <a:xfrm>
          <a:off x="3234109" y="204777"/>
          <a:ext cx="3590180" cy="1436072"/>
        </a:xfrm>
        <a:prstGeom prst="chevron">
          <a:avLst/>
        </a:prstGeom>
        <a:gradFill rotWithShape="0">
          <a:gsLst>
            <a:gs pos="0">
              <a:schemeClr val="accent3">
                <a:hueOff val="-612806"/>
                <a:satOff val="-9796"/>
                <a:lumOff val="784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612806"/>
                <a:satOff val="-9796"/>
                <a:lumOff val="784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612806"/>
                <a:satOff val="-9796"/>
                <a:lumOff val="784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>
              <a:latin typeface="Sitka Small" panose="02000505000000020004" pitchFamily="2" charset="0"/>
            </a:rPr>
            <a:t>2.KUR</a:t>
          </a:r>
        </a:p>
      </dsp:txBody>
      <dsp:txXfrm>
        <a:off x="3952145" y="204777"/>
        <a:ext cx="2154108" cy="1436072"/>
      </dsp:txXfrm>
    </dsp:sp>
    <dsp:sp modelId="{887A0876-DBD0-40AE-A654-8F83AB0A7A05}">
      <dsp:nvSpPr>
        <dsp:cNvPr id="0" name=""/>
        <dsp:cNvSpPr/>
      </dsp:nvSpPr>
      <dsp:spPr>
        <a:xfrm>
          <a:off x="6465272" y="204777"/>
          <a:ext cx="3590180" cy="1436072"/>
        </a:xfrm>
        <a:prstGeom prst="chevron">
          <a:avLst/>
        </a:prstGeom>
        <a:gradFill rotWithShape="0">
          <a:gsLst>
            <a:gs pos="0">
              <a:schemeClr val="accent3">
                <a:hueOff val="-1225612"/>
                <a:satOff val="-19593"/>
                <a:lumOff val="1569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1225612"/>
                <a:satOff val="-19593"/>
                <a:lumOff val="156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1225612"/>
                <a:satOff val="-19593"/>
                <a:lumOff val="156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>
              <a:latin typeface="Sitka Small" panose="02000505000000020004" pitchFamily="2" charset="0"/>
            </a:rPr>
            <a:t>3.KUR</a:t>
          </a:r>
        </a:p>
      </dsp:txBody>
      <dsp:txXfrm>
        <a:off x="7183308" y="204777"/>
        <a:ext cx="2154108" cy="1436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8348-3F67-400A-8A10-FC39394659B1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7947E-8B6A-4139-8C24-16FC6395A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874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21B64-0808-4ED7-8879-CA8DF3FE32AC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245ED-BC5F-4088-A576-27D6E87669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677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8A9E-E375-4409-A8EA-4FD195F5A58E}" type="datetime1">
              <a:rPr lang="tr-TR" smtClean="0"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37EC-CBDD-49A6-8D94-AA710617588B}" type="datetime1">
              <a:rPr lang="tr-TR" smtClean="0"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50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1C4C-5083-4A86-8A5F-A20BEE6E9194}" type="datetime1">
              <a:rPr lang="tr-TR" smtClean="0"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6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F035-9C74-422E-9A3D-8E67619A5B5A}" type="datetime1">
              <a:rPr lang="tr-TR" smtClean="0"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3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BB1C-6D6B-4346-AC40-DDCDBBB6429C}" type="datetime1">
              <a:rPr lang="tr-TR" smtClean="0"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6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1E9-D0B0-4DEC-9300-B8D8158E1DC7}" type="datetime1">
              <a:rPr lang="tr-TR" smtClean="0"/>
              <a:t>12.11.2018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21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33F3-BF48-4F5F-88D0-160E96034AF6}" type="datetime1">
              <a:rPr lang="tr-TR" smtClean="0"/>
              <a:t>12.11.2018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90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4D17-A8D8-4135-B2E6-75BACEA7B383}" type="datetime1">
              <a:rPr lang="tr-TR" smtClean="0"/>
              <a:t>12.11.2018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972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7042-BF5A-4979-B342-62FB00CDD848}" type="datetime1">
              <a:rPr lang="tr-TR" smtClean="0"/>
              <a:t>12.11.2018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01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5A8B38-B733-4194-A3A1-4AF45032AB78}" type="datetime1">
              <a:rPr lang="tr-TR" smtClean="0"/>
              <a:t>12.11.2018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45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D5DA-BC12-49C8-86AD-985A85E22CDE}" type="datetime1">
              <a:rPr lang="tr-TR" smtClean="0"/>
              <a:t>12.11.2018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76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6AB253-8EF9-4163-9D8B-698F422E920E}" type="datetime1">
              <a:rPr lang="tr-TR" smtClean="0"/>
              <a:t>12.11.2018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79090F-41AB-4FD7-A721-6B283CCC27F9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8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obs.yasar.edu.tr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Jpzvkpu7n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rdinc@gordionakademi.com" TargetMode="External"/><Relationship Id="rId4" Type="http://schemas.openxmlformats.org/officeDocument/2006/relationships/hyperlink" Target="mailto:sakay@gordionakademi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437" y="1787205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İngilizce Hazırlık Sınıfı</a:t>
            </a:r>
            <a:br>
              <a:rPr lang="tr-TR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	Tanıtım Sunumu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3257" y="4896347"/>
            <a:ext cx="6467350" cy="929687"/>
          </a:xfrm>
        </p:spPr>
        <p:txBody>
          <a:bodyPr>
            <a:normAutofit fontScale="92500"/>
          </a:bodyPr>
          <a:lstStyle/>
          <a:p>
            <a:r>
              <a:rPr lang="tr-TR" sz="3600" cap="none" dirty="0">
                <a:latin typeface="Sitka Small" panose="02000505000000020004" pitchFamily="2" charset="0"/>
                <a:cs typeface="Calibri Light" panose="020F0302020204030204" pitchFamily="34" charset="0"/>
              </a:rPr>
              <a:t>2018-2019 Akademik Yılı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4698557"/>
            <a:ext cx="1298402" cy="13252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8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Materyaller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59872"/>
            <a:ext cx="10058400" cy="3713723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  <a:latin typeface="Sitka Banner" panose="02000505000000020004" pitchFamily="2" charset="0"/>
              </a:rPr>
              <a:t>Ders için gerekli materyalleri Copy Center’dan alabilirsiniz.</a:t>
            </a:r>
          </a:p>
          <a:p>
            <a:endParaRPr lang="tr-TR" sz="28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5505" y="3694923"/>
            <a:ext cx="2601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>
                <a:solidFill>
                  <a:schemeClr val="accent2"/>
                </a:solidFill>
                <a:latin typeface="Bernard MT Condensed" panose="02050806060905020404" pitchFamily="18" charset="0"/>
              </a:rPr>
              <a:t>Copy</a:t>
            </a:r>
            <a:endParaRPr lang="tr-TR" sz="4000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tr-TR" sz="4000" dirty="0">
                <a:solidFill>
                  <a:schemeClr val="accent2"/>
                </a:solidFill>
                <a:latin typeface="Bernard MT Condensed" panose="02050806060905020404" pitchFamily="18" charset="0"/>
              </a:rPr>
              <a:t>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286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OBS Nedir?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42307"/>
            <a:ext cx="4461309" cy="25259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 OBS, yani Öğrenci Bilgi Sistemi, </a:t>
            </a:r>
            <a:r>
              <a:rPr lang="tr-TR" sz="2400" b="1">
                <a:solidFill>
                  <a:schemeClr val="tx1"/>
                </a:solidFill>
                <a:latin typeface="Sitka Banner" panose="02000505000000020004" pitchFamily="2" charset="0"/>
              </a:rPr>
              <a:t>notlarınızı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 ve </a:t>
            </a:r>
            <a:r>
              <a:rPr lang="tr-TR" sz="2400" b="1">
                <a:solidFill>
                  <a:schemeClr val="tx1"/>
                </a:solidFill>
                <a:latin typeface="Sitka Banner" panose="02000505000000020004" pitchFamily="2" charset="0"/>
              </a:rPr>
              <a:t>devamsızlığınızı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 takip edebileceğiniz bir sistemdir.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>
                <a:solidFill>
                  <a:schemeClr val="tx2">
                    <a:lumMod val="60000"/>
                    <a:lumOff val="40000"/>
                  </a:schemeClr>
                </a:solidFill>
                <a:latin typeface="Sitka Banner" panose="02000505000000020004" pitchFamily="2" charset="0"/>
                <a:hlinkClick r:id="rId2"/>
              </a:rPr>
              <a:t> obs.yasar.edu.tr</a:t>
            </a:r>
            <a:endParaRPr lang="tr-TR" sz="2400">
              <a:solidFill>
                <a:schemeClr val="tx2">
                  <a:lumMod val="60000"/>
                  <a:lumOff val="40000"/>
                </a:schemeClr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80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6480" y="2142307"/>
            <a:ext cx="55629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Sitka Banner" panose="02000505000000020004" pitchFamily="2" charset="0"/>
              </a:rPr>
              <a:t>Sisteme giriş yaparken:</a:t>
            </a:r>
          </a:p>
          <a:p>
            <a:endParaRPr lang="tr-TR" sz="2400" dirty="0">
              <a:latin typeface="Sitka Banner" panose="02000505000000020004" pitchFamily="2" charset="0"/>
            </a:endParaRPr>
          </a:p>
          <a:p>
            <a:endParaRPr lang="tr-TR" sz="2400" dirty="0">
              <a:latin typeface="Sitka Banner" panose="02000505000000020004" pitchFamily="2" charset="0"/>
            </a:endParaRPr>
          </a:p>
          <a:p>
            <a:endParaRPr lang="tr-TR" sz="2400" dirty="0">
              <a:latin typeface="Sitka Banner" panose="02000505000000020004" pitchFamily="2" charset="0"/>
            </a:endParaRPr>
          </a:p>
          <a:p>
            <a:endParaRPr lang="tr-TR" sz="2400" dirty="0">
              <a:latin typeface="Sitka Banner" panose="02000505000000020004" pitchFamily="2" charset="0"/>
            </a:endParaRPr>
          </a:p>
          <a:p>
            <a:endParaRPr lang="tr-TR" sz="2400" dirty="0">
              <a:latin typeface="Sitka Banner" panose="02000505000000020004" pitchFamily="2" charset="0"/>
            </a:endParaRPr>
          </a:p>
          <a:p>
            <a:endParaRPr lang="tr-TR" sz="2400" dirty="0">
              <a:latin typeface="Sitka Banner" panose="02000505000000020004" pitchFamily="2" charset="0"/>
            </a:endParaRPr>
          </a:p>
          <a:p>
            <a:r>
              <a:rPr lang="tr-TR" sz="2400" dirty="0">
                <a:latin typeface="Sitka Banner" panose="02000505000000020004" pitchFamily="2" charset="0"/>
              </a:rPr>
              <a:t>Öğrenci No:  </a:t>
            </a:r>
            <a:r>
              <a:rPr lang="tr-TR" sz="2400" i="1" dirty="0">
                <a:latin typeface="Sitka Banner" panose="02000505000000020004" pitchFamily="2" charset="0"/>
              </a:rPr>
              <a:t>Öğrenci Numaranız</a:t>
            </a:r>
          </a:p>
          <a:p>
            <a:r>
              <a:rPr lang="tr-TR" sz="2400" dirty="0">
                <a:latin typeface="Sitka Banner" panose="02000505000000020004" pitchFamily="2" charset="0"/>
              </a:rPr>
              <a:t>Şifre: 		  </a:t>
            </a:r>
            <a:r>
              <a:rPr lang="tr-TR" sz="2400" i="1" dirty="0">
                <a:latin typeface="Sitka Banner" panose="02000505000000020004" pitchFamily="2" charset="0"/>
              </a:rPr>
              <a:t>T.C. Kimlik Numaranız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799221" y="1737360"/>
            <a:ext cx="0" cy="303917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63" y="2712356"/>
            <a:ext cx="5553616" cy="179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47" y="4506706"/>
            <a:ext cx="1474951" cy="157580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3275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Düzeyler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90436"/>
            <a:ext cx="9113520" cy="27923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Sitka Heading" panose="02000505000000020004" pitchFamily="2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Sitka Heading" panose="02000505000000020004" pitchFamily="2" charset="0"/>
              </a:rPr>
              <a:t>Elementary</a:t>
            </a:r>
            <a:r>
              <a:rPr lang="tr-TR" sz="2800" dirty="0">
                <a:solidFill>
                  <a:schemeClr val="tx1"/>
                </a:solidFill>
                <a:latin typeface="Sitka Heading" panose="02000505000000020004" pitchFamily="2" charset="0"/>
              </a:rPr>
              <a:t> 		(Temel Düzey)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Sitka Heading" panose="02000505000000020004" pitchFamily="2" charset="0"/>
              </a:rPr>
              <a:t> Pre-</a:t>
            </a:r>
            <a:r>
              <a:rPr lang="en-US" sz="2800" dirty="0">
                <a:latin typeface="Sitka Heading" panose="02000505000000020004" pitchFamily="2" charset="0"/>
              </a:rPr>
              <a:t>Intermediate</a:t>
            </a:r>
            <a:r>
              <a:rPr lang="tr-TR" sz="2800" dirty="0">
                <a:latin typeface="Sitka Heading" panose="02000505000000020004" pitchFamily="2" charset="0"/>
              </a:rPr>
              <a:t> </a:t>
            </a:r>
            <a:r>
              <a:rPr lang="tr-TR" sz="2800" dirty="0">
                <a:latin typeface="Sitka Banner" panose="02000505000000020004" pitchFamily="2" charset="0"/>
              </a:rPr>
              <a:t>          </a:t>
            </a:r>
            <a:r>
              <a:rPr lang="tr-TR" sz="2800" dirty="0">
                <a:solidFill>
                  <a:schemeClr val="tx1"/>
                </a:solidFill>
                <a:latin typeface="Sitka Heading" panose="02000505000000020004" pitchFamily="2" charset="0"/>
              </a:rPr>
              <a:t>(Orta Altı Düzey)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Sitka Heading" panose="02000505000000020004" pitchFamily="2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Sitka Heading" panose="02000505000000020004" pitchFamily="2" charset="0"/>
              </a:rPr>
              <a:t>Intermediate</a:t>
            </a:r>
            <a:r>
              <a:rPr lang="tr-TR" sz="2800" dirty="0">
                <a:solidFill>
                  <a:schemeClr val="tx1"/>
                </a:solidFill>
                <a:latin typeface="Sitka Heading" panose="02000505000000020004" pitchFamily="2" charset="0"/>
              </a:rPr>
              <a:t> 		(Orta Düzey)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Sitka Heading" panose="02000505000000020004" pitchFamily="2" charset="0"/>
              </a:rPr>
              <a:t> Upper-</a:t>
            </a:r>
            <a:r>
              <a:rPr lang="en-US" sz="2800" dirty="0">
                <a:latin typeface="Sitka Heading" panose="02000505000000020004" pitchFamily="2" charset="0"/>
              </a:rPr>
              <a:t>Intermediate </a:t>
            </a:r>
            <a:r>
              <a:rPr lang="tr-TR" sz="2800" dirty="0">
                <a:latin typeface="Sitka Banner" panose="02000505000000020004" pitchFamily="2" charset="0"/>
              </a:rPr>
              <a:t>     </a:t>
            </a:r>
            <a:r>
              <a:rPr lang="tr-TR" sz="2800" dirty="0">
                <a:solidFill>
                  <a:schemeClr val="tx1"/>
                </a:solidFill>
                <a:latin typeface="Sitka Heading" panose="02000505000000020004" pitchFamily="2" charset="0"/>
              </a:rPr>
              <a:t>(Orta Üstü Düzey)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Sitka Heading" panose="02000505000000020004" pitchFamily="2" charset="0"/>
              </a:rPr>
              <a:t> Advanced 			(İleri Düzey)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6903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Kurlar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332637"/>
              </p:ext>
            </p:extLst>
          </p:nvPr>
        </p:nvGraphicFramePr>
        <p:xfrm>
          <a:off x="1214030" y="1817025"/>
          <a:ext cx="10058400" cy="184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014630" y="5718869"/>
            <a:ext cx="502744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tr-TR">
                <a:latin typeface="Sitka Banner" panose="02000505000000020004" pitchFamily="2" charset="0"/>
              </a:rPr>
              <a:t>*Fast Track ile ilgili detaylar daha sonra açıklanacaktır.</a:t>
            </a:r>
            <a:endParaRPr lang="en-US">
              <a:latin typeface="Sitka Banner" panose="02000505000000020004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24666" y="3786190"/>
            <a:ext cx="0" cy="151176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88438" y="4311239"/>
            <a:ext cx="2813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>
                <a:latin typeface="Sitka Banner" panose="02000505000000020004" pitchFamily="2" charset="0"/>
              </a:rPr>
              <a:t>Her kur 11 hafta sürer.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4630" y="3941908"/>
            <a:ext cx="4553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Sitka Banner" panose="02000505000000020004" pitchFamily="2" charset="0"/>
              </a:rPr>
              <a:t>Kur aralarında 1 hafta ders yoktur, sadece «</a:t>
            </a:r>
            <a:r>
              <a:rPr lang="tr-TR" sz="2400" dirty="0" err="1">
                <a:latin typeface="Sitka Banner" panose="02000505000000020004" pitchFamily="2" charset="0"/>
              </a:rPr>
              <a:t>Fast</a:t>
            </a:r>
            <a:r>
              <a:rPr lang="tr-TR" sz="2400" dirty="0">
                <a:latin typeface="Sitka Banner" panose="02000505000000020004" pitchFamily="2" charset="0"/>
              </a:rPr>
              <a:t> </a:t>
            </a:r>
            <a:r>
              <a:rPr lang="tr-TR" sz="2400" dirty="0" err="1">
                <a:latin typeface="Sitka Banner" panose="02000505000000020004" pitchFamily="2" charset="0"/>
              </a:rPr>
              <a:t>Track</a:t>
            </a:r>
            <a:r>
              <a:rPr lang="tr-TR" sz="2400" dirty="0">
                <a:latin typeface="Sitka Banner" panose="02000505000000020004" pitchFamily="2" charset="0"/>
              </a:rPr>
              <a:t> (Telafi Kuru)*» öğrencileri bu sırada okula gelip derslere girerler.</a:t>
            </a:r>
            <a:endParaRPr lang="en-US" sz="2400" dirty="0">
              <a:latin typeface="Sitka Banner" panose="02000505000000020004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6517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6" grpId="0" animBg="1"/>
      <p:bldP spid="6" grpId="1" animBg="1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Kurlar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75044"/>
              </p:ext>
            </p:extLst>
          </p:nvPr>
        </p:nvGraphicFramePr>
        <p:xfrm>
          <a:off x="953589" y="1872389"/>
          <a:ext cx="10515601" cy="40590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5368">
                  <a:extLst>
                    <a:ext uri="{9D8B030D-6E8A-4147-A177-3AD203B41FA5}">
                      <a16:colId xmlns:a16="http://schemas.microsoft.com/office/drawing/2014/main" val="1081083640"/>
                    </a:ext>
                  </a:extLst>
                </a:gridCol>
                <a:gridCol w="2750536">
                  <a:extLst>
                    <a:ext uri="{9D8B030D-6E8A-4147-A177-3AD203B41FA5}">
                      <a16:colId xmlns:a16="http://schemas.microsoft.com/office/drawing/2014/main" val="3821270055"/>
                    </a:ext>
                  </a:extLst>
                </a:gridCol>
                <a:gridCol w="2958908">
                  <a:extLst>
                    <a:ext uri="{9D8B030D-6E8A-4147-A177-3AD203B41FA5}">
                      <a16:colId xmlns:a16="http://schemas.microsoft.com/office/drawing/2014/main" val="4272866324"/>
                    </a:ext>
                  </a:extLst>
                </a:gridCol>
                <a:gridCol w="2930789">
                  <a:extLst>
                    <a:ext uri="{9D8B030D-6E8A-4147-A177-3AD203B41FA5}">
                      <a16:colId xmlns:a16="http://schemas.microsoft.com/office/drawing/2014/main" val="1591851464"/>
                    </a:ext>
                  </a:extLst>
                </a:gridCol>
              </a:tblGrid>
              <a:tr h="844685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r-TR">
                          <a:latin typeface="Sitka Banner" panose="02000505000000020004" pitchFamily="2" charset="0"/>
                        </a:rPr>
                        <a:t>1. KUR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tr-TR">
                          <a:latin typeface="Sitka Banner" panose="02000505000000020004" pitchFamily="2" charset="0"/>
                        </a:rPr>
                        <a:t>(11 Hafta)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r-TR">
                          <a:latin typeface="Sitka Banner" panose="02000505000000020004" pitchFamily="2" charset="0"/>
                        </a:rPr>
                        <a:t>2. KUR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tr-TR">
                          <a:latin typeface="Sitka Banner" panose="02000505000000020004" pitchFamily="2" charset="0"/>
                        </a:rPr>
                        <a:t>(11 Hafta)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r-TR">
                          <a:latin typeface="Sitka Banner" panose="02000505000000020004" pitchFamily="2" charset="0"/>
                        </a:rPr>
                        <a:t>3. KUR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tr-TR">
                          <a:latin typeface="Sitka Banner" panose="02000505000000020004" pitchFamily="2" charset="0"/>
                        </a:rPr>
                        <a:t>(11 Hafta)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494724"/>
                  </a:ext>
                </a:extLst>
              </a:tr>
              <a:tr h="1175409">
                <a:tc>
                  <a:txBody>
                    <a:bodyPr/>
                    <a:lstStyle/>
                    <a:p>
                      <a:pPr algn="ctr"/>
                      <a:r>
                        <a:rPr lang="tr-TR" sz="2000">
                          <a:latin typeface="Sitka Banner" panose="02000505000000020004" pitchFamily="2" charset="0"/>
                        </a:rPr>
                        <a:t>Alpha</a:t>
                      </a:r>
                      <a:endParaRPr lang="en-US" sz="2000">
                        <a:solidFill>
                          <a:schemeClr val="bg2">
                            <a:lumMod val="50000"/>
                          </a:schemeClr>
                        </a:solidFill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E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lementary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P</a:t>
                      </a: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re</a:t>
                      </a: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-I</a:t>
                      </a:r>
                      <a:r>
                        <a:rPr kumimoji="0" lang="en-US" sz="2000" u="none" strike="noStrike" cap="none" normalizeH="0" baseline="0" err="1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ntermediate</a:t>
                      </a: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 </a:t>
                      </a:r>
                      <a:endParaRPr kumimoji="0" lang="tr-TR" sz="2000" u="none" strike="noStrike" cap="none" normalizeH="0" baseline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I</a:t>
                      </a:r>
                      <a:r>
                        <a:rPr kumimoji="0" lang="en-US" sz="2000" u="none" strike="noStrike" cap="none" normalizeH="0" baseline="0" err="1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ntermediate</a:t>
                      </a:r>
                      <a:endParaRPr kumimoji="0" lang="tr-TR" sz="2000" u="none" strike="noStrike" cap="none" normalizeH="0" baseline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34289"/>
                  </a:ext>
                </a:extLst>
              </a:tr>
              <a:tr h="1077519">
                <a:tc>
                  <a:txBody>
                    <a:bodyPr/>
                    <a:lstStyle/>
                    <a:p>
                      <a:pPr algn="ctr"/>
                      <a:r>
                        <a:rPr lang="tr-TR" sz="2000">
                          <a:latin typeface="Sitka Banner" panose="02000505000000020004" pitchFamily="2" charset="0"/>
                        </a:rPr>
                        <a:t>Bravo</a:t>
                      </a:r>
                      <a:endParaRPr lang="en-US" sz="2000">
                        <a:solidFill>
                          <a:srgbClr val="00B050"/>
                        </a:solidFill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Pre-Intermediate </a:t>
                      </a:r>
                      <a:endParaRPr kumimoji="0" lang="tr-TR" sz="2000" u="none" strike="noStrike" cap="none" normalizeH="0" baseline="0" dirty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Intermediate </a:t>
                      </a:r>
                      <a:endParaRPr kumimoji="0" lang="tr-TR" sz="2000" u="none" strike="noStrike" cap="none" normalizeH="0" baseline="0" dirty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Upper-Intermediate </a:t>
                      </a:r>
                      <a:endParaRPr kumimoji="0" lang="tr-TR" sz="2000" u="none" strike="noStrike" cap="none" normalizeH="0" baseline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8101998"/>
                  </a:ext>
                </a:extLst>
              </a:tr>
              <a:tr h="961393">
                <a:tc>
                  <a:txBody>
                    <a:bodyPr/>
                    <a:lstStyle/>
                    <a:p>
                      <a:pPr algn="ctr"/>
                      <a:r>
                        <a:rPr lang="tr-TR" sz="2000">
                          <a:latin typeface="Sitka Banner" panose="02000505000000020004" pitchFamily="2" charset="0"/>
                        </a:rPr>
                        <a:t>Delta</a:t>
                      </a:r>
                      <a:endParaRPr lang="en-US" sz="2000">
                        <a:solidFill>
                          <a:schemeClr val="accent2"/>
                        </a:solidFill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Intermediate </a:t>
                      </a:r>
                      <a:endParaRPr kumimoji="0" lang="tr-TR" sz="2000" u="none" strike="noStrike" cap="none" normalizeH="0" baseline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Upper-Intermediate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Sitka Banner" panose="02000505000000020004" pitchFamily="2" charset="0"/>
                        </a:rPr>
                        <a:t>Advanced </a:t>
                      </a:r>
                      <a:endParaRPr kumimoji="0" lang="tr-TR" sz="2000" u="none" strike="noStrike" cap="none" normalizeH="0" baseline="0" dirty="0">
                        <a:ln>
                          <a:noFill/>
                        </a:ln>
                        <a:effectLst/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89341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2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Haftalık Ders Saatleri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312598"/>
              </p:ext>
            </p:extLst>
          </p:nvPr>
        </p:nvGraphicFramePr>
        <p:xfrm>
          <a:off x="1097280" y="2033514"/>
          <a:ext cx="10058400" cy="33837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630377">
                  <a:extLst>
                    <a:ext uri="{9D8B030D-6E8A-4147-A177-3AD203B41FA5}">
                      <a16:colId xmlns:a16="http://schemas.microsoft.com/office/drawing/2014/main" val="1147731452"/>
                    </a:ext>
                  </a:extLst>
                </a:gridCol>
                <a:gridCol w="2137020">
                  <a:extLst>
                    <a:ext uri="{9D8B030D-6E8A-4147-A177-3AD203B41FA5}">
                      <a16:colId xmlns:a16="http://schemas.microsoft.com/office/drawing/2014/main" val="2741494129"/>
                    </a:ext>
                  </a:extLst>
                </a:gridCol>
                <a:gridCol w="2052980">
                  <a:extLst>
                    <a:ext uri="{9D8B030D-6E8A-4147-A177-3AD203B41FA5}">
                      <a16:colId xmlns:a16="http://schemas.microsoft.com/office/drawing/2014/main" val="898496778"/>
                    </a:ext>
                  </a:extLst>
                </a:gridCol>
                <a:gridCol w="1992952">
                  <a:extLst>
                    <a:ext uri="{9D8B030D-6E8A-4147-A177-3AD203B41FA5}">
                      <a16:colId xmlns:a16="http://schemas.microsoft.com/office/drawing/2014/main" val="2092610545"/>
                    </a:ext>
                  </a:extLst>
                </a:gridCol>
                <a:gridCol w="2245071">
                  <a:extLst>
                    <a:ext uri="{9D8B030D-6E8A-4147-A177-3AD203B41FA5}">
                      <a16:colId xmlns:a16="http://schemas.microsoft.com/office/drawing/2014/main" val="1135731435"/>
                    </a:ext>
                  </a:extLst>
                </a:gridCol>
              </a:tblGrid>
              <a:tr h="8177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      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Elementary</a:t>
                      </a:r>
                      <a:endParaRPr lang="tr-TR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Pre-intermediate</a:t>
                      </a:r>
                      <a:endParaRPr lang="tr-TR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Intermediate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Upper-intermediate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507223"/>
                  </a:ext>
                </a:extLst>
              </a:tr>
              <a:tr h="5132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IS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16</a:t>
                      </a:r>
                      <a:endParaRPr lang="tr-TR" sz="18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12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10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8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0852534"/>
                  </a:ext>
                </a:extLst>
              </a:tr>
              <a:tr h="5132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Listening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8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0195027"/>
                  </a:ext>
                </a:extLst>
              </a:tr>
              <a:tr h="5132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Speaking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420517"/>
                  </a:ext>
                </a:extLst>
              </a:tr>
              <a:tr h="5132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Reading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8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0799041"/>
                  </a:ext>
                </a:extLst>
              </a:tr>
              <a:tr h="5132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Writing</a:t>
                      </a:r>
                      <a:endParaRPr lang="tr-TR" sz="20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4</a:t>
                      </a:r>
                      <a:endParaRPr lang="tr-TR" sz="180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</a:rPr>
                        <a:t>6</a:t>
                      </a:r>
                      <a:endParaRPr lang="tr-TR" sz="18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1506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55965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/>
            </a:r>
            <a:b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Ders İçerikleri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1972867"/>
            <a:ext cx="35975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tr-TR" sz="280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IS – Integrated Skills</a:t>
            </a:r>
          </a:p>
          <a:p>
            <a:pPr>
              <a:buClr>
                <a:schemeClr val="accent2"/>
              </a:buClr>
            </a:pPr>
            <a:r>
              <a:rPr lang="tr-TR" sz="240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(Bütünleşik Beceriler)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4612" y="3151423"/>
            <a:ext cx="3597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Dil bilgisi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Kelime bilgisi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Dinleme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Okuma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Konuşma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Yazma </a:t>
            </a:r>
          </a:p>
        </p:txBody>
      </p:sp>
      <p:cxnSp>
        <p:nvCxnSpPr>
          <p:cNvPr id="9" name="Straight Connector 8"/>
          <p:cNvCxnSpPr>
            <a:endCxn id="1026" idx="0"/>
          </p:cNvCxnSpPr>
          <p:nvPr/>
        </p:nvCxnSpPr>
        <p:spPr>
          <a:xfrm flipH="1">
            <a:off x="5297488" y="1733763"/>
            <a:ext cx="1672" cy="23637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33131" y="1972867"/>
            <a:ext cx="415490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</a:rPr>
              <a:t>Kelime haznesini artırmak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</a:rPr>
              <a:t>Kelimeleri doğru kullanmak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</a:rPr>
              <a:t>Cümleleri doğru kurmak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</a:rPr>
              <a:t>Dil kullanımını dinleyerek ve okuyarak kavramak, konuşarak ve yazarak üretmek</a:t>
            </a:r>
          </a:p>
        </p:txBody>
      </p:sp>
      <p:pic>
        <p:nvPicPr>
          <p:cNvPr id="1026" name="Picture 2" descr="integrated skills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7"/>
          <a:stretch/>
        </p:blipFill>
        <p:spPr bwMode="auto">
          <a:xfrm>
            <a:off x="3861845" y="4097551"/>
            <a:ext cx="2871286" cy="1737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1690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/>
            </a:r>
            <a:b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Ders İçerikleri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1972867"/>
            <a:ext cx="35975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tr-TR" sz="280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Listening &amp; Speaking</a:t>
            </a:r>
          </a:p>
          <a:p>
            <a:pPr>
              <a:buClr>
                <a:schemeClr val="accent2"/>
              </a:buClr>
            </a:pPr>
            <a:r>
              <a:rPr lang="tr-TR" sz="240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(Dinleme &amp; Konuşma)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" y="3100926"/>
            <a:ext cx="6231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Sunum yapma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Günlük konuşma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Dinlediğini anlama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 err="1">
                <a:latin typeface="Sitka Banner" panose="02000505000000020004" pitchFamily="2" charset="0"/>
              </a:rPr>
              <a:t>Debate</a:t>
            </a:r>
            <a:r>
              <a:rPr lang="tr-TR" sz="2800" dirty="0">
                <a:latin typeface="Sitka Banner" panose="02000505000000020004" pitchFamily="2" charset="0"/>
              </a:rPr>
              <a:t> (münazara)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Role-</a:t>
            </a:r>
            <a:r>
              <a:rPr lang="tr-TR" sz="2800" dirty="0" err="1">
                <a:latin typeface="Sitka Banner" panose="02000505000000020004" pitchFamily="2" charset="0"/>
              </a:rPr>
              <a:t>play</a:t>
            </a:r>
            <a:r>
              <a:rPr lang="tr-TR" sz="2800" dirty="0">
                <a:latin typeface="Sitka Banner" panose="02000505000000020004" pitchFamily="2" charset="0"/>
              </a:rPr>
              <a:t> (canlandırma)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6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/>
            </a:r>
            <a:b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Ders İçerikleri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1972867"/>
            <a:ext cx="35975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tr-TR" sz="280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Reading</a:t>
            </a:r>
          </a:p>
          <a:p>
            <a:pPr>
              <a:buClr>
                <a:schemeClr val="accent2"/>
              </a:buClr>
            </a:pPr>
            <a:r>
              <a:rPr lang="tr-TR" sz="240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(Okuma - Anlama)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1" y="3100926"/>
            <a:ext cx="4389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Kelime bilgisi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Okuma teknikleri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Edebi metinler okuma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tr-TR" sz="2800" dirty="0">
              <a:latin typeface="Sitka Banner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3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/>
            </a:r>
            <a:b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Ders İçerikleri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1972867"/>
            <a:ext cx="35975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tr-TR" sz="280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Writing</a:t>
            </a:r>
          </a:p>
          <a:p>
            <a:pPr>
              <a:buClr>
                <a:schemeClr val="accent2"/>
              </a:buClr>
            </a:pPr>
            <a:r>
              <a:rPr lang="tr-TR" sz="240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(Yazma)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" y="3100926"/>
            <a:ext cx="6231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Tasvir etme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Serbest yazma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Paragraf türleri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Grafik yorumlama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Kompozisyon türleri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tr-TR" sz="2800" dirty="0">
              <a:latin typeface="Sitka Banner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t="21112" r="-661" b="331"/>
          <a:stretch/>
        </p:blipFill>
        <p:spPr>
          <a:xfrm>
            <a:off x="0" y="-94130"/>
            <a:ext cx="12275436" cy="6427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380" y="1485900"/>
            <a:ext cx="10058400" cy="1219200"/>
          </a:xfr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anchor="ctr"/>
          <a:lstStyle/>
          <a:p>
            <a:pPr algn="ctr"/>
            <a:r>
              <a:rPr lang="tr-TR">
                <a:latin typeface="Sitka Heading" panose="02000505000000020004" pitchFamily="2" charset="0"/>
              </a:rPr>
              <a:t>İngilizce Hazırlık Sınıfına Hoş Geldiniz!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0" b="100000" l="0" r="99454">
                        <a14:foregroundMark x1="27869" y1="33690" x2="42077" y2="70053"/>
                        <a14:foregroundMark x1="43716" y1="47059" x2="45355" y2="50802"/>
                        <a14:foregroundMark x1="57923" y1="49198" x2="57923" y2="40642"/>
                        <a14:foregroundMark x1="56284" y1="36898" x2="57923" y2="29947"/>
                        <a14:foregroundMark x1="40984" y1="31551" x2="46448" y2="36898"/>
                        <a14:foregroundMark x1="65574" y1="34759" x2="68306" y2="55080"/>
                        <a14:foregroundMark x1="57923" y1="6952" x2="73224" y2="12834"/>
                        <a14:backgroundMark x1="36612" y1="34759" x2="37705" y2="49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230446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Ders Saatleri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941004"/>
              </p:ext>
            </p:extLst>
          </p:nvPr>
        </p:nvGraphicFramePr>
        <p:xfrm>
          <a:off x="1097278" y="2002797"/>
          <a:ext cx="10058401" cy="407671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2422537">
                  <a:extLst>
                    <a:ext uri="{9D8B030D-6E8A-4147-A177-3AD203B41FA5}">
                      <a16:colId xmlns:a16="http://schemas.microsoft.com/office/drawing/2014/main" val="489939631"/>
                    </a:ext>
                  </a:extLst>
                </a:gridCol>
                <a:gridCol w="3490895">
                  <a:extLst>
                    <a:ext uri="{9D8B030D-6E8A-4147-A177-3AD203B41FA5}">
                      <a16:colId xmlns:a16="http://schemas.microsoft.com/office/drawing/2014/main" val="3809118071"/>
                    </a:ext>
                  </a:extLst>
                </a:gridCol>
                <a:gridCol w="4144969">
                  <a:extLst>
                    <a:ext uri="{9D8B030D-6E8A-4147-A177-3AD203B41FA5}">
                      <a16:colId xmlns:a16="http://schemas.microsoft.com/office/drawing/2014/main" val="390907058"/>
                    </a:ext>
                  </a:extLst>
                </a:gridCol>
              </a:tblGrid>
              <a:tr h="407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 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SABAH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ÖĞLEDEN SONRA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541266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1. DERS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08:30 – 09:20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13:45 – 14:35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901261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ARA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5149758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2. DERS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09:30 – 10:20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14:45 – 15:35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0386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ARA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15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15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68689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3. DERS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10:35 – 11:25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15:50 – 16:40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181497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ARA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4540672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4. DERS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11:35 – 12:25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16:50 – 17:40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100241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ARA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10 dakika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190732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5. DERS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12:35 – 13:25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itka Banner" panose="02000505000000020004" pitchFamily="2" charset="0"/>
                        </a:rPr>
                        <a:t>17:50 – 18:40</a:t>
                      </a:r>
                      <a:endParaRPr lang="en-US" sz="20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48499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608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/>
            </a:r>
            <a:b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</a:b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Ders Saatleri ve Dakiklik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093928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Dersler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b="1">
                <a:solidFill>
                  <a:srgbClr val="00B050"/>
                </a:solidFill>
                <a:latin typeface="Sitka Banner" panose="02000505000000020004" pitchFamily="2" charset="0"/>
              </a:rPr>
              <a:t>50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dakikadır.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Derse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geç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kalan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öğrenci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derse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b="1">
                <a:solidFill>
                  <a:srgbClr val="00B050"/>
                </a:solidFill>
                <a:latin typeface="Sitka Banner" panose="02000505000000020004" pitchFamily="2" charset="0"/>
              </a:rPr>
              <a:t>alınmaz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u="sng">
                <a:solidFill>
                  <a:schemeClr val="tx1"/>
                </a:solidFill>
                <a:latin typeface="Sitka Banner" panose="02000505000000020004" pitchFamily="2" charset="0"/>
              </a:rPr>
              <a:t>Quiz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’lere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geç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kalan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öğrenci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Quiz’e</a:t>
            </a: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b="1">
                <a:solidFill>
                  <a:srgbClr val="00B050"/>
                </a:solidFill>
                <a:latin typeface="Sitka Banner" panose="02000505000000020004" pitchFamily="2" charset="0"/>
              </a:rPr>
              <a:t>alınmaz.</a:t>
            </a:r>
            <a:endParaRPr lang="tr-TR" sz="240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u="sng">
                <a:solidFill>
                  <a:schemeClr val="tx1"/>
                </a:solidFill>
                <a:latin typeface="Sitka Banner" panose="02000505000000020004" pitchFamily="2" charset="0"/>
              </a:rPr>
              <a:t>Midterm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 ve </a:t>
            </a:r>
            <a:r>
              <a:rPr lang="tr-TR" sz="2400" u="sng">
                <a:solidFill>
                  <a:schemeClr val="tx1"/>
                </a:solidFill>
                <a:latin typeface="Sitka Banner" panose="02000505000000020004" pitchFamily="2" charset="0"/>
              </a:rPr>
              <a:t>Final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 sınavlarına </a:t>
            </a:r>
            <a:r>
              <a:rPr lang="tr-TR" sz="2400" b="1">
                <a:solidFill>
                  <a:srgbClr val="00B050"/>
                </a:solidFill>
                <a:latin typeface="Sitka Banner" panose="02000505000000020004" pitchFamily="2" charset="0"/>
              </a:rPr>
              <a:t>ilk 10 dakikadan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sonra gelen öğrenciler </a:t>
            </a:r>
            <a:r>
              <a:rPr lang="tr-TR" sz="2400" b="1">
                <a:solidFill>
                  <a:srgbClr val="00B050"/>
                </a:solidFill>
                <a:latin typeface="Sitka Banner" panose="02000505000000020004" pitchFamily="2" charset="0"/>
              </a:rPr>
              <a:t>kabul   edilmez.</a:t>
            </a:r>
            <a:r>
              <a:rPr lang="tr-TR" sz="2400">
                <a:solidFill>
                  <a:srgbClr val="FF0000"/>
                </a:solidFill>
                <a:latin typeface="Sitka Banner" panose="02000505000000020004" pitchFamily="2" charset="0"/>
              </a:rPr>
              <a:t> </a:t>
            </a:r>
            <a:endParaRPr lang="en-GB" sz="240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tr-TR" sz="2400">
                <a:solidFill>
                  <a:schemeClr val="tx2"/>
                </a:solidFill>
                <a:latin typeface="Sitka Banner" panose="02000505000000020004" pitchFamily="2" charset="0"/>
              </a:rPr>
              <a:t> </a:t>
            </a:r>
            <a:r>
              <a:rPr lang="tr-TR" sz="2400" u="sng">
                <a:solidFill>
                  <a:schemeClr val="tx1"/>
                </a:solidFill>
                <a:latin typeface="Sitka Banner" panose="02000505000000020004" pitchFamily="2" charset="0"/>
              </a:rPr>
              <a:t>FLAT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 sınavının </a:t>
            </a:r>
            <a:r>
              <a:rPr lang="tr-TR" sz="2400" b="1">
                <a:solidFill>
                  <a:srgbClr val="00B050"/>
                </a:solidFill>
                <a:latin typeface="Sitka Banner" panose="02000505000000020004" pitchFamily="2" charset="0"/>
              </a:rPr>
              <a:t>ilk 20 dakikası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dinleme bölümüne ayrılır. Bu süre içinde geç kalan öğrenciler dinleme bölümü bitene kadar sınava katılamaz. Öğrenciler ancak bu bölüm tamamlandıktan sonraki </a:t>
            </a:r>
            <a:r>
              <a:rPr lang="tr-TR" sz="2400" b="1">
                <a:solidFill>
                  <a:srgbClr val="00B050"/>
                </a:solidFill>
                <a:latin typeface="Sitka Banner" panose="02000505000000020004" pitchFamily="2" charset="0"/>
              </a:rPr>
              <a:t>ilk 10 dakikada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sınava katılabilirler. </a:t>
            </a:r>
          </a:p>
          <a:p>
            <a:pPr marL="0" indent="0">
              <a:buNone/>
            </a:pPr>
            <a:endParaRPr lang="en-US" sz="2400"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7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Devamsızlık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graphicFrame>
        <p:nvGraphicFramePr>
          <p:cNvPr id="6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31230"/>
              </p:ext>
            </p:extLst>
          </p:nvPr>
        </p:nvGraphicFramePr>
        <p:xfrm>
          <a:off x="1097280" y="2384693"/>
          <a:ext cx="9575075" cy="28723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8491">
                  <a:extLst>
                    <a:ext uri="{9D8B030D-6E8A-4147-A177-3AD203B41FA5}">
                      <a16:colId xmlns:a16="http://schemas.microsoft.com/office/drawing/2014/main" val="689563609"/>
                    </a:ext>
                  </a:extLst>
                </a:gridCol>
                <a:gridCol w="2152838">
                  <a:extLst>
                    <a:ext uri="{9D8B030D-6E8A-4147-A177-3AD203B41FA5}">
                      <a16:colId xmlns:a16="http://schemas.microsoft.com/office/drawing/2014/main" val="1469319037"/>
                    </a:ext>
                  </a:extLst>
                </a:gridCol>
                <a:gridCol w="3218274">
                  <a:extLst>
                    <a:ext uri="{9D8B030D-6E8A-4147-A177-3AD203B41FA5}">
                      <a16:colId xmlns:a16="http://schemas.microsoft.com/office/drawing/2014/main" val="2018683213"/>
                    </a:ext>
                  </a:extLst>
                </a:gridCol>
                <a:gridCol w="1955472">
                  <a:extLst>
                    <a:ext uri="{9D8B030D-6E8A-4147-A177-3AD203B41FA5}">
                      <a16:colId xmlns:a16="http://schemas.microsoft.com/office/drawing/2014/main" val="604179000"/>
                    </a:ext>
                  </a:extLst>
                </a:gridCol>
              </a:tblGrid>
              <a:tr h="930219"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>
                          <a:latin typeface="Sitka Banner" panose="02000505000000020004" pitchFamily="2" charset="0"/>
                        </a:rPr>
                        <a:t>Devamsızlık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err="1">
                          <a:latin typeface="Sitka Banner" panose="02000505000000020004" pitchFamily="2" charset="0"/>
                        </a:rPr>
                        <a:t>Midterm</a:t>
                      </a:r>
                      <a:r>
                        <a:rPr lang="tr-TR" sz="2400">
                          <a:latin typeface="Sitka Banner" panose="02000505000000020004" pitchFamily="2" charset="0"/>
                        </a:rPr>
                        <a:t>/Final/FLAT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err="1">
                          <a:latin typeface="Sitka Banner" panose="02000505000000020004" pitchFamily="2" charset="0"/>
                        </a:rPr>
                        <a:t>Quiz</a:t>
                      </a:r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8371686"/>
                  </a:ext>
                </a:extLst>
              </a:tr>
              <a:tr h="971083">
                <a:tc>
                  <a:txBody>
                    <a:bodyPr/>
                    <a:lstStyle/>
                    <a:p>
                      <a:pPr algn="ctr"/>
                      <a:r>
                        <a:rPr lang="tr-TR" sz="2400">
                          <a:latin typeface="Sitka Banner" panose="02000505000000020004" pitchFamily="2" charset="0"/>
                        </a:rPr>
                        <a:t>Sağlık</a:t>
                      </a:r>
                      <a:r>
                        <a:rPr lang="tr-TR" sz="2400" baseline="0">
                          <a:latin typeface="Sitka Banner" panose="02000505000000020004" pitchFamily="2" charset="0"/>
                        </a:rPr>
                        <a:t> Raporu </a:t>
                      </a:r>
                      <a:endParaRPr lang="tr-TR" sz="2400" b="1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457538"/>
                  </a:ext>
                </a:extLst>
              </a:tr>
              <a:tr h="971083">
                <a:tc>
                  <a:txBody>
                    <a:bodyPr/>
                    <a:lstStyle/>
                    <a:p>
                      <a:pPr algn="ctr"/>
                      <a:r>
                        <a:rPr lang="tr-TR" sz="2400">
                          <a:latin typeface="Sitka Banner" panose="02000505000000020004" pitchFamily="2" charset="0"/>
                        </a:rPr>
                        <a:t>Heyet Raporu</a:t>
                      </a:r>
                      <a:endParaRPr lang="tr-TR" sz="2400" b="1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>
                        <a:latin typeface="Sitka Banner" panose="02000505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203181"/>
                  </a:ext>
                </a:extLst>
              </a:tr>
            </a:tbl>
          </a:graphicData>
        </a:graphic>
      </p:graphicFrame>
      <p:sp>
        <p:nvSpPr>
          <p:cNvPr id="8" name="Çarpma 8"/>
          <p:cNvSpPr/>
          <p:nvPr/>
        </p:nvSpPr>
        <p:spPr>
          <a:xfrm>
            <a:off x="4114799" y="3525427"/>
            <a:ext cx="535577" cy="620487"/>
          </a:xfrm>
          <a:prstGeom prst="mathMultiply">
            <a:avLst>
              <a:gd name="adj1" fmla="val 1209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Çarpma 8"/>
          <p:cNvSpPr/>
          <p:nvPr/>
        </p:nvSpPr>
        <p:spPr>
          <a:xfrm>
            <a:off x="9448799" y="3512273"/>
            <a:ext cx="535577" cy="620487"/>
          </a:xfrm>
          <a:prstGeom prst="mathMultiply">
            <a:avLst>
              <a:gd name="adj1" fmla="val 1209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Çarpma 8"/>
          <p:cNvSpPr/>
          <p:nvPr/>
        </p:nvSpPr>
        <p:spPr>
          <a:xfrm>
            <a:off x="9448798" y="4457695"/>
            <a:ext cx="535577" cy="620487"/>
          </a:xfrm>
          <a:prstGeom prst="mathMultiply">
            <a:avLst>
              <a:gd name="adj1" fmla="val 1209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Gülen Yüz 6"/>
          <p:cNvSpPr/>
          <p:nvPr/>
        </p:nvSpPr>
        <p:spPr>
          <a:xfrm>
            <a:off x="4010297" y="4454434"/>
            <a:ext cx="640079" cy="62374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Gülen Yüz 6"/>
          <p:cNvSpPr/>
          <p:nvPr/>
        </p:nvSpPr>
        <p:spPr>
          <a:xfrm>
            <a:off x="6729548" y="3509012"/>
            <a:ext cx="640079" cy="62374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Gülen Yüz 6"/>
          <p:cNvSpPr/>
          <p:nvPr/>
        </p:nvSpPr>
        <p:spPr>
          <a:xfrm>
            <a:off x="6729547" y="4460149"/>
            <a:ext cx="640079" cy="62374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635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06594" cy="1450757"/>
          </a:xfrm>
        </p:spPr>
        <p:txBody>
          <a:bodyPr>
            <a:normAutofit/>
          </a:bodyPr>
          <a:lstStyle/>
          <a:p>
            <a:r>
              <a:rPr lang="tr-TR" sz="360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Okula gelmediğinizde sınıfta kalmazsınız, ancak …</a:t>
            </a:r>
            <a:endParaRPr lang="en-US" sz="360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graphicFrame>
        <p:nvGraphicFramePr>
          <p:cNvPr id="6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743183"/>
              </p:ext>
            </p:extLst>
          </p:nvPr>
        </p:nvGraphicFramePr>
        <p:xfrm>
          <a:off x="4858604" y="2638566"/>
          <a:ext cx="6413826" cy="27121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705969">
                  <a:extLst>
                    <a:ext uri="{9D8B030D-6E8A-4147-A177-3AD203B41FA5}">
                      <a16:colId xmlns:a16="http://schemas.microsoft.com/office/drawing/2014/main" val="850871413"/>
                    </a:ext>
                  </a:extLst>
                </a:gridCol>
                <a:gridCol w="4707857">
                  <a:extLst>
                    <a:ext uri="{9D8B030D-6E8A-4147-A177-3AD203B41FA5}">
                      <a16:colId xmlns:a16="http://schemas.microsoft.com/office/drawing/2014/main" val="2253607124"/>
                    </a:ext>
                  </a:extLst>
                </a:gridCol>
              </a:tblGrid>
              <a:tr h="907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tr-TR" sz="2800" b="0" dirty="0" smtClean="0"/>
                        <a:t>24</a:t>
                      </a:r>
                      <a:endParaRPr lang="tr-TR" sz="28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tr-TR" sz="2800" b="0"/>
                        <a:t>Fast Track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51315"/>
                  </a:ext>
                </a:extLst>
              </a:tr>
              <a:tr h="902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tr-TR" sz="2800" b="0" dirty="0" smtClean="0"/>
                        <a:t>65</a:t>
                      </a:r>
                      <a:endParaRPr lang="tr-TR" sz="28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tr-TR" sz="2800" dirty="0"/>
                        <a:t>FLAT (22-23 Ocak) </a:t>
                      </a:r>
                      <a:endParaRPr lang="tr-TR" sz="2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076636"/>
                  </a:ext>
                </a:extLst>
              </a:tr>
              <a:tr h="902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tr-TR" sz="2800" b="0" dirty="0" smtClean="0"/>
                        <a:t>130</a:t>
                      </a:r>
                      <a:endParaRPr lang="tr-TR" sz="28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tr-TR" sz="2800" dirty="0"/>
                        <a:t>Sene Sonu FLAT’i (1</a:t>
                      </a:r>
                      <a:r>
                        <a:rPr lang="tr-TR" sz="2800" baseline="0" dirty="0"/>
                        <a:t> Temmuz</a:t>
                      </a:r>
                      <a:r>
                        <a:rPr lang="tr-TR" sz="2800" dirty="0"/>
                        <a:t>)</a:t>
                      </a:r>
                      <a:endParaRPr lang="tr-TR" sz="2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950858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7280" y="2638566"/>
            <a:ext cx="359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bölümünüzde ihtiyaç duyacağınız İngilizce eğitimini kaçırırsınız.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280" y="4150436"/>
            <a:ext cx="359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sahip olduğunuz bazı haklardan mahrum kalırsınız.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5843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06594" cy="1450757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Kayıt Yenileme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587" y="2251399"/>
            <a:ext cx="739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</a:rPr>
              <a:t>İlk yarıyıl sonrasında kaydınızı yenilemeniz gerekir.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587" y="3227103"/>
            <a:ext cx="751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</a:rPr>
              <a:t>Kaydını yenilemeyen öğrenciler derslere alınmayacaktır.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4733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Move up / </a:t>
            </a:r>
            <a:r>
              <a:rPr lang="tr-TR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Move</a:t>
            </a: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down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097280" y="1870352"/>
            <a:ext cx="10620102" cy="441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Bulunduğunuz düzeyin size göre </a:t>
            </a:r>
            <a:r>
              <a:rPr lang="tr-TR" sz="2800" b="1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zor </a:t>
            </a:r>
            <a:r>
              <a:rPr lang="tr-TR" sz="280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veya </a:t>
            </a:r>
            <a:r>
              <a:rPr lang="tr-TR" sz="2800" b="1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kolay</a:t>
            </a:r>
            <a:r>
              <a:rPr lang="tr-TR" sz="280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 olduğunu düşünüyorsanız:</a:t>
            </a:r>
          </a:p>
        </p:txBody>
      </p:sp>
      <p:sp>
        <p:nvSpPr>
          <p:cNvPr id="10" name="Metin kutusu 4"/>
          <p:cNvSpPr txBox="1"/>
          <p:nvPr/>
        </p:nvSpPr>
        <p:spPr>
          <a:xfrm>
            <a:off x="1097280" y="2444923"/>
            <a:ext cx="4473526" cy="286232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  <a:latin typeface="Sitka Banner" panose="02000505000000020004" pitchFamily="2" charset="0"/>
              </a:rPr>
              <a:t>Bir Üst Düzeye Geçiş (</a:t>
            </a:r>
            <a:r>
              <a:rPr lang="tr-TR" sz="2000" b="1" dirty="0" err="1">
                <a:solidFill>
                  <a:schemeClr val="tx1"/>
                </a:solidFill>
                <a:latin typeface="Sitka Banner" panose="02000505000000020004" pitchFamily="2" charset="0"/>
              </a:rPr>
              <a:t>move</a:t>
            </a:r>
            <a:r>
              <a:rPr lang="tr-TR" sz="2000" b="1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Sitka Banner" panose="02000505000000020004" pitchFamily="2" charset="0"/>
              </a:rPr>
              <a:t>up</a:t>
            </a:r>
            <a:r>
              <a:rPr lang="tr-TR" sz="2000" b="1" dirty="0">
                <a:solidFill>
                  <a:schemeClr val="tx1"/>
                </a:solidFill>
                <a:latin typeface="Sitka Banner" panose="02000505000000020004" pitchFamily="2" charset="0"/>
              </a:rPr>
              <a:t>):</a:t>
            </a:r>
            <a:endParaRPr lang="tr-TR" sz="20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14.11.2018 </a:t>
            </a: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(Çarşamba) gün sonuna kadar: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YDY Müdüriyetine başvuru</a:t>
            </a:r>
          </a:p>
          <a:p>
            <a:endParaRPr lang="tr-TR" sz="20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Süreç: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Akademik danışmanınızın onayı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60 dakikalık sözlü + yazılı sınavı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Komite tarafından değerlendirme</a:t>
            </a:r>
          </a:p>
        </p:txBody>
      </p:sp>
      <p:sp>
        <p:nvSpPr>
          <p:cNvPr id="11" name="Metin kutusu 5"/>
          <p:cNvSpPr txBox="1"/>
          <p:nvPr/>
        </p:nvSpPr>
        <p:spPr>
          <a:xfrm>
            <a:off x="5972803" y="2444923"/>
            <a:ext cx="4774913" cy="286232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  <a:latin typeface="Sitka Banner" panose="02000505000000020004" pitchFamily="2" charset="0"/>
              </a:rPr>
              <a:t>Bir Alt Düzeye Geçiş (</a:t>
            </a:r>
            <a:r>
              <a:rPr lang="tr-TR" sz="2000" b="1" dirty="0" err="1">
                <a:solidFill>
                  <a:schemeClr val="tx1"/>
                </a:solidFill>
                <a:latin typeface="Sitka Banner" panose="02000505000000020004" pitchFamily="2" charset="0"/>
              </a:rPr>
              <a:t>move</a:t>
            </a:r>
            <a:r>
              <a:rPr lang="tr-TR" sz="2000" b="1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Sitka Banner" panose="02000505000000020004" pitchFamily="2" charset="0"/>
              </a:rPr>
              <a:t>down</a:t>
            </a:r>
            <a:r>
              <a:rPr lang="tr-TR" sz="2000" b="1" dirty="0">
                <a:solidFill>
                  <a:schemeClr val="tx1"/>
                </a:solidFill>
                <a:latin typeface="Sitka Banner" panose="02000505000000020004" pitchFamily="2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14.11.2018 </a:t>
            </a: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(Çarşamba) gün sonuna kadar: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YDY Müdüriyetine başvuru</a:t>
            </a:r>
          </a:p>
          <a:p>
            <a:endParaRPr lang="tr-TR" sz="20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Süreç: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Öğretim görevlilerinin geribildirimi ile durumunuzu değerlendirme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5440237"/>
            <a:ext cx="4168588" cy="707886"/>
          </a:xfrm>
          <a:prstGeom prst="foldedCorner">
            <a:avLst>
              <a:gd name="adj" fmla="val 0"/>
            </a:avLst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r-TR" sz="2000" dirty="0">
                <a:solidFill>
                  <a:schemeClr val="tx1"/>
                </a:solidFill>
                <a:latin typeface="Sitka Banner" panose="02000505000000020004" pitchFamily="2" charset="0"/>
              </a:rPr>
              <a:t>Move up için düzey belirleme sınavına girmiş </a:t>
            </a:r>
            <a:r>
              <a:rPr lang="tr-TR" sz="2000">
                <a:solidFill>
                  <a:schemeClr val="tx1"/>
                </a:solidFill>
                <a:latin typeface="Sitka Banner" panose="02000505000000020004" pitchFamily="2" charset="0"/>
              </a:rPr>
              <a:t>olmanız gerekir. </a:t>
            </a:r>
            <a:endParaRPr lang="tr-TR" sz="20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8782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Hazırlık Sınıfı’nı Başarıyla Tamamlamak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6366"/>
            <a:ext cx="10058400" cy="3922728"/>
          </a:xfrm>
        </p:spPr>
        <p:txBody>
          <a:bodyPr/>
          <a:lstStyle/>
          <a:p>
            <a:pPr algn="ctr"/>
            <a:r>
              <a:rPr lang="tr-TR" sz="3200" dirty="0">
                <a:solidFill>
                  <a:schemeClr val="tx1"/>
                </a:solidFill>
                <a:latin typeface="Sitka Banner" panose="02000505000000020004" pitchFamily="2" charset="0"/>
              </a:rPr>
              <a:t>Hazırlık Sınıfı’nı başarıyla tamamlayabilmeniz için</a:t>
            </a:r>
          </a:p>
          <a:p>
            <a:pPr algn="ctr"/>
            <a:r>
              <a:rPr lang="tr-TR" sz="3200" dirty="0">
                <a:solidFill>
                  <a:schemeClr val="tx1"/>
                </a:solidFill>
                <a:latin typeface="Sitka Banner" panose="02000505000000020004" pitchFamily="2" charset="0"/>
              </a:rPr>
              <a:t> önünüzde 2 seçenek vardır.</a:t>
            </a:r>
          </a:p>
          <a:p>
            <a:endParaRPr lang="tr-TR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>
                <a:solidFill>
                  <a:schemeClr val="tx1"/>
                </a:solidFill>
                <a:latin typeface="Sitka Banner" panose="02000505000000020004" pitchFamily="2" charset="0"/>
              </a:rPr>
              <a:t>Kur Ortalaması ile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3200" dirty="0">
                <a:solidFill>
                  <a:schemeClr val="tx1"/>
                </a:solidFill>
                <a:latin typeface="Sitka Banner" panose="02000505000000020004" pitchFamily="2" charset="0"/>
              </a:rPr>
              <a:t>Kur Ortalaması + Sene Sonu FLAT Sınavı 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7941" y="4914987"/>
            <a:ext cx="6464489" cy="95410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Sitka Banner" panose="02000505000000020004" pitchFamily="2" charset="0"/>
              </a:rPr>
              <a:t>Öncelikle Hazırlık Sınıfı’nda bir kur boyunca girmeniz gereken tüm sınavları görelim.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3620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Değerlendirme &amp; Sınavlar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33117"/>
            <a:ext cx="10058400" cy="4023360"/>
          </a:xfrm>
        </p:spPr>
        <p:txBody>
          <a:bodyPr numCol="2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tr-TR" sz="36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Sitka Banner" panose="02000505000000020004" pitchFamily="2" charset="0"/>
              </a:rPr>
              <a:t>Quizler</a:t>
            </a: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36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Sitka Banner" panose="02000505000000020004" pitchFamily="2" charset="0"/>
              </a:rPr>
              <a:t>Midterm</a:t>
            </a: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3600" dirty="0">
                <a:solidFill>
                  <a:schemeClr val="tx1"/>
                </a:solidFill>
                <a:latin typeface="Sitka Banner" panose="02000505000000020004" pitchFamily="2" charset="0"/>
              </a:rPr>
              <a:t> Final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3600" dirty="0">
                <a:solidFill>
                  <a:schemeClr val="tx1"/>
                </a:solidFill>
                <a:latin typeface="Sitka Banner" panose="02000505000000020004" pitchFamily="2" charset="0"/>
              </a:rPr>
              <a:t> Reading </a:t>
            </a:r>
            <a:r>
              <a:rPr lang="tr-TR" sz="3600" dirty="0" err="1">
                <a:solidFill>
                  <a:schemeClr val="tx1"/>
                </a:solidFill>
                <a:latin typeface="Sitka Banner" panose="02000505000000020004" pitchFamily="2" charset="0"/>
              </a:rPr>
              <a:t>Task</a:t>
            </a: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36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Sitka Banner" panose="02000505000000020004" pitchFamily="2" charset="0"/>
              </a:rPr>
              <a:t>Speaking</a:t>
            </a:r>
            <a:r>
              <a:rPr lang="tr-TR" sz="36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Sitka Banner" panose="02000505000000020004" pitchFamily="2" charset="0"/>
              </a:rPr>
              <a:t>Task</a:t>
            </a: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36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3600" dirty="0" err="1">
                <a:solidFill>
                  <a:schemeClr val="tx1"/>
                </a:solidFill>
                <a:latin typeface="Sitka Banner" panose="02000505000000020004" pitchFamily="2" charset="0"/>
              </a:rPr>
              <a:t>Writing</a:t>
            </a:r>
            <a:r>
              <a:rPr lang="tr-TR" sz="3600" dirty="0">
                <a:solidFill>
                  <a:schemeClr val="tx1"/>
                </a:solidFill>
                <a:latin typeface="Sitka Banner" panose="02000505000000020004" pitchFamily="2" charset="0"/>
              </a:rPr>
              <a:t> Portfolio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r-TR" sz="3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tr-TR" sz="3600" dirty="0">
                <a:solidFill>
                  <a:schemeClr val="tx1"/>
                </a:solidFill>
                <a:latin typeface="Sitka Banner" panose="02000505000000020004" pitchFamily="2" charset="0"/>
              </a:rPr>
              <a:t> IS Portfolio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3333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Quizler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364349"/>
            <a:ext cx="6927604" cy="2112118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Sitka Banner" panose="02000505000000020004" pitchFamily="2" charset="0"/>
              </a:rPr>
              <a:t>Writing</a:t>
            </a:r>
            <a:endParaRPr lang="tr-TR" sz="28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32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Sitka Banner" panose="02000505000000020004" pitchFamily="2" charset="0"/>
              </a:rPr>
              <a:t> Reading</a:t>
            </a:r>
          </a:p>
          <a:p>
            <a:pPr lvl="8">
              <a:buFont typeface="Wingdings" panose="05000000000000000000" pitchFamily="2" charset="2"/>
              <a:buChar char="§"/>
            </a:pPr>
            <a:endParaRPr lang="tr-TR" sz="22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Sitka Banner" panose="02000505000000020004" pitchFamily="2" charset="0"/>
              </a:rPr>
              <a:t>Speaking</a:t>
            </a:r>
            <a:endParaRPr lang="tr-TR" sz="28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8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Sitka Banner" panose="02000505000000020004" pitchFamily="2" charset="0"/>
              </a:rPr>
              <a:t> Listening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4884" y="2758688"/>
            <a:ext cx="2872945" cy="13234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ctr">
              <a:buFont typeface="Arial" charset="0"/>
              <a:buChar char="•"/>
            </a:pPr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Sitka Banner" panose="02000505000000020004" pitchFamily="2" charset="0"/>
              </a:rPr>
              <a:t>Quizler</a:t>
            </a:r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ortalamanın %20’sini oluşturur.</a:t>
            </a:r>
          </a:p>
          <a:p>
            <a:pPr marL="342900" lvl="0" indent="-342900" algn="ctr">
              <a:buFont typeface="Arial" charset="0"/>
              <a:buChar char="•"/>
            </a:pPr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Her bir </a:t>
            </a:r>
            <a:r>
              <a:rPr lang="tr-TR" sz="2000" dirty="0" err="1">
                <a:solidFill>
                  <a:prstClr val="black"/>
                </a:solidFill>
                <a:latin typeface="Sitka Banner" panose="02000505000000020004" pitchFamily="2" charset="0"/>
              </a:rPr>
              <a:t>quiz’in</a:t>
            </a:r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değeri %5’dir.*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28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886265" y="4791632"/>
            <a:ext cx="6696222" cy="95410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Sitka Banner" panose="02000505000000020004" pitchFamily="2" charset="0"/>
              </a:rPr>
              <a:t>Ö</a:t>
            </a:r>
            <a:r>
              <a:rPr lang="tr-TR" sz="28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ğrenciler</a:t>
            </a:r>
            <a:r>
              <a:rPr lang="tr-TR" sz="2800" b="1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 </a:t>
            </a:r>
            <a:r>
              <a:rPr lang="tr-TR" sz="28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Quizleri alır ancak </a:t>
            </a:r>
            <a:r>
              <a:rPr lang="tr-TR" sz="2800" b="1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Quizlerden muaftır. </a:t>
            </a:r>
            <a:endParaRPr lang="tr-TR" sz="2800" b="1" dirty="0">
              <a:solidFill>
                <a:prstClr val="black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895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Writing Portfolio</a:t>
            </a:r>
            <a:endParaRPr lang="en-US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241923"/>
            <a:ext cx="4389120" cy="2821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Kur boyunca writing derslerinde hazırladığınız dosyadır.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Kur boyunca yazdığınız materyalleri barındırır ve kur sonunda writing dersi öğretim görevlisine teslim edersiniz.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64072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41745" y="3652823"/>
            <a:ext cx="53135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prstClr val="black"/>
                </a:solidFill>
                <a:latin typeface="Sitka Banner" panose="02000505000000020004" pitchFamily="2" charset="0"/>
              </a:rPr>
              <a:t> Portfolio pack’inizi Copy Center’dan temin edebilirsiniz.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88708" y="4485292"/>
            <a:ext cx="206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>
                <a:solidFill>
                  <a:schemeClr val="accent2"/>
                </a:solidFill>
                <a:latin typeface="Bernard MT Condensed" panose="02050806060905020404" pitchFamily="18" charset="0"/>
              </a:rPr>
              <a:t>Copy</a:t>
            </a:r>
          </a:p>
          <a:p>
            <a:pPr algn="ctr"/>
            <a:r>
              <a:rPr lang="tr-TR" sz="3600">
                <a:solidFill>
                  <a:schemeClr val="accent2"/>
                </a:solidFill>
                <a:latin typeface="Bernard MT Condensed" panose="02050806060905020404" pitchFamily="18" charset="0"/>
              </a:rPr>
              <a:t>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3567" y="2241923"/>
            <a:ext cx="3727298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tr-TR" sz="2000">
                <a:solidFill>
                  <a:prstClr val="black"/>
                </a:solidFill>
                <a:latin typeface="Sitka Banner" panose="02000505000000020004" pitchFamily="2" charset="0"/>
              </a:rPr>
              <a:t>«Writing Portfolio Notu» kur ortalamasının %10’unu oluşturur.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3054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İngilizce Hazırlık Sınıfı – Neden İngilizce?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2449037"/>
            <a:ext cx="363147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Sitka Banner" panose="02000505000000020004" pitchFamily="2" charset="0"/>
              </a:rPr>
              <a:t>Akademik Hayatta</a:t>
            </a:r>
            <a:endParaRPr lang="tr-TR" sz="3200" dirty="0">
              <a:latin typeface="Sitka Banner" panose="02000505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3287208"/>
            <a:ext cx="363147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Sitka Banner" panose="02000505000000020004" pitchFamily="2" charset="0"/>
              </a:rPr>
              <a:t>Sosyal Hayatta</a:t>
            </a:r>
            <a:endParaRPr lang="tr-TR" sz="2800" dirty="0">
              <a:latin typeface="Sitka Banner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7280" y="4216389"/>
            <a:ext cx="363147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Sitka Banner" panose="02000505000000020004" pitchFamily="2" charset="0"/>
              </a:rPr>
              <a:t>İş Hayatında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42709" y="2806282"/>
            <a:ext cx="1214845" cy="321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12080" y="3518041"/>
            <a:ext cx="13454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212080" y="3908191"/>
            <a:ext cx="1345474" cy="533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51616" y="3359509"/>
            <a:ext cx="28172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400">
                <a:latin typeface="Sitka Banner" panose="02000505000000020004" pitchFamily="2" charset="0"/>
              </a:rPr>
              <a:t>İngilizce Bilgisi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360227" y="4170565"/>
            <a:ext cx="0" cy="501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51616" y="5046684"/>
            <a:ext cx="28172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400">
                <a:latin typeface="Sitka Banner" panose="02000505000000020004" pitchFamily="2" charset="0"/>
              </a:rPr>
              <a:t>Daha Yüksek Başarı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172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3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IS Portfolio</a:t>
            </a:r>
            <a:endParaRPr lang="en-US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293068"/>
            <a:ext cx="4865426" cy="14583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Sitka Banner" panose="02000505000000020004" pitchFamily="2" charset="0"/>
              </a:rPr>
              <a:t>Integrated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Sitka Banner" panose="02000505000000020004" pitchFamily="2" charset="0"/>
              </a:rPr>
              <a:t>Skills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derslerinde online sistem (Language Management System) üzerinden yaptığınız ödevlerdir.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62706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0056" y="3109747"/>
            <a:ext cx="3727298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«IS Portfolio Notu» kur ortalamasının %5’ini oluşturur.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30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16611"/>
              </p:ext>
            </p:extLst>
          </p:nvPr>
        </p:nvGraphicFramePr>
        <p:xfrm>
          <a:off x="1334434" y="4124391"/>
          <a:ext cx="8888089" cy="14886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9770">
                  <a:extLst>
                    <a:ext uri="{9D8B030D-6E8A-4147-A177-3AD203B41FA5}">
                      <a16:colId xmlns:a16="http://schemas.microsoft.com/office/drawing/2014/main" val="2029389186"/>
                    </a:ext>
                  </a:extLst>
                </a:gridCol>
                <a:gridCol w="2799770">
                  <a:extLst>
                    <a:ext uri="{9D8B030D-6E8A-4147-A177-3AD203B41FA5}">
                      <a16:colId xmlns:a16="http://schemas.microsoft.com/office/drawing/2014/main" val="787934591"/>
                    </a:ext>
                  </a:extLst>
                </a:gridCol>
                <a:gridCol w="3288549">
                  <a:extLst>
                    <a:ext uri="{9D8B030D-6E8A-4147-A177-3AD203B41FA5}">
                      <a16:colId xmlns:a16="http://schemas.microsoft.com/office/drawing/2014/main" val="3775335637"/>
                    </a:ext>
                  </a:extLst>
                </a:gridCol>
              </a:tblGrid>
              <a:tr h="1488618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Sitka Heading" panose="02000505000000020004" pitchFamily="2" charset="0"/>
                        </a:rPr>
                        <a:t>Orijinal Kitap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Sitka Heading" panose="02000505000000020004" pitchFamily="2" charset="0"/>
                        </a:rPr>
                        <a:t>LMS Kodu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Sitka Heading" panose="02000505000000020004" pitchFamily="2" charset="0"/>
                        </a:rPr>
                        <a:t>IS Portfolio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178"/>
                  </a:ext>
                </a:extLst>
              </a:tr>
            </a:tbl>
          </a:graphicData>
        </a:graphic>
      </p:graphicFrame>
      <p:sp>
        <p:nvSpPr>
          <p:cNvPr id="14" name="Sağ Ok 13"/>
          <p:cNvSpPr/>
          <p:nvPr/>
        </p:nvSpPr>
        <p:spPr>
          <a:xfrm>
            <a:off x="3908219" y="4759479"/>
            <a:ext cx="478301" cy="31030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ğ Ok 14"/>
          <p:cNvSpPr/>
          <p:nvPr/>
        </p:nvSpPr>
        <p:spPr>
          <a:xfrm>
            <a:off x="6754410" y="4736033"/>
            <a:ext cx="478301" cy="31030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4"/>
          <p:cNvSpPr/>
          <p:nvPr/>
        </p:nvSpPr>
        <p:spPr>
          <a:xfrm rot="16200000">
            <a:off x="8320043" y="4217681"/>
            <a:ext cx="478301" cy="31030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4043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4" grpId="0" animBg="1"/>
      <p:bldP spid="15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Reading </a:t>
            </a:r>
            <a:r>
              <a:rPr lang="tr-TR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Task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67194" y="2169551"/>
            <a:ext cx="4525598" cy="18838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i="1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Kur içinde gösterdiğiniz okuma becerileri performansınız*, size ders içinde verilen bir ödevle değerlendirilir.</a:t>
            </a:r>
            <a:endParaRPr lang="en-US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62706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38589" y="5168176"/>
            <a:ext cx="482411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latin typeface="Sitka Banner" panose="02000505000000020004" pitchFamily="2" charset="0"/>
              </a:rPr>
              <a:t>*Elementary düzeyinde </a:t>
            </a:r>
            <a:r>
              <a:rPr lang="tr-TR" sz="2000" b="1" dirty="0">
                <a:latin typeface="Sitka Banner" panose="02000505000000020004" pitchFamily="2" charset="0"/>
              </a:rPr>
              <a:t>Reading </a:t>
            </a:r>
            <a:r>
              <a:rPr lang="tr-TR" sz="2000" b="1" dirty="0" err="1">
                <a:latin typeface="Sitka Banner" panose="02000505000000020004" pitchFamily="2" charset="0"/>
              </a:rPr>
              <a:t>Task</a:t>
            </a:r>
            <a:r>
              <a:rPr lang="tr-TR" sz="2000" b="1" dirty="0">
                <a:latin typeface="Sitka Banner" panose="02000505000000020004" pitchFamily="2" charset="0"/>
              </a:rPr>
              <a:t> </a:t>
            </a:r>
            <a:r>
              <a:rPr lang="tr-TR" sz="2000" dirty="0">
                <a:latin typeface="Sitka Banner" panose="02000505000000020004" pitchFamily="2" charset="0"/>
              </a:rPr>
              <a:t>yoktur.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6492" y="2270304"/>
            <a:ext cx="4366011" cy="13849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tr-TR" sz="2800" dirty="0">
                <a:solidFill>
                  <a:prstClr val="black"/>
                </a:solidFill>
                <a:latin typeface="Sitka Banner" panose="02000505000000020004" pitchFamily="2" charset="0"/>
              </a:rPr>
              <a:t> </a:t>
            </a:r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«</a:t>
            </a:r>
            <a:r>
              <a:rPr lang="tr-TR" sz="2800" dirty="0">
                <a:solidFill>
                  <a:prstClr val="black"/>
                </a:solidFill>
                <a:latin typeface="Sitka Banner" panose="02000505000000020004" pitchFamily="2" charset="0"/>
              </a:rPr>
              <a:t>Reading Task Notu» ortalamalarının %5’ini oluşturur.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8638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Speaking</a:t>
            </a: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tr-TR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Task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62706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96492" y="2270304"/>
            <a:ext cx="4366011" cy="10156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tr-TR" sz="2000">
                <a:solidFill>
                  <a:prstClr val="black"/>
                </a:solidFill>
                <a:latin typeface="Sitka Banner" panose="02000505000000020004" pitchFamily="2" charset="0"/>
              </a:rPr>
              <a:t>«Speaking Task Notu» Speaking Quiz Notuyla birleşip ortalamanın %5’ini oluşturur.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267194" y="2169551"/>
            <a:ext cx="4525598" cy="16381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tr-TR" sz="2400" i="1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Kur içinde gösterdiğiniz konuşma becerileri performansınız, ders içinde sunacağınız iki ödevle değerlendirilir.</a:t>
            </a:r>
            <a:endParaRPr lang="en-US" sz="2400" b="1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493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Mid-term</a:t>
            </a:r>
            <a:endParaRPr lang="en-US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0568" y="2168799"/>
            <a:ext cx="4518851" cy="38492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Sitka Banner" panose="02000505000000020004" pitchFamily="2" charset="0"/>
              </a:rPr>
              <a:t>Use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of English, </a:t>
            </a:r>
            <a:r>
              <a:rPr lang="tr-TR" sz="2400" dirty="0" err="1">
                <a:solidFill>
                  <a:schemeClr val="tx1"/>
                </a:solidFill>
                <a:latin typeface="Sitka Banner" panose="02000505000000020004" pitchFamily="2" charset="0"/>
              </a:rPr>
              <a:t>Writing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ve Reading bölümleri içerir.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Sitka Banner" panose="02000505000000020004" pitchFamily="2" charset="0"/>
              </a:rPr>
              <a:t>Mid-term’e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kadar işlediğiniz</a:t>
            </a:r>
            <a:r>
              <a:rPr lang="tr-TR" sz="2400" b="1" dirty="0">
                <a:solidFill>
                  <a:schemeClr val="tx1"/>
                </a:solidFill>
                <a:latin typeface="Sitka Banner" panose="02000505000000020004" pitchFamily="2" charset="0"/>
              </a:rPr>
              <a:t> tüm konulardan </a:t>
            </a: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sorumlusunuz.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62706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96492" y="2270304"/>
            <a:ext cx="4366011" cy="89255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«Mid-term Notu» kur ortalamasının </a:t>
            </a:r>
            <a:r>
              <a:rPr lang="tr-TR" sz="3200" b="1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%40 </a:t>
            </a:r>
            <a:r>
              <a:rPr 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’ini </a:t>
            </a:r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oluşturur.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14845" y="3511134"/>
            <a:ext cx="3010227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</a:t>
            </a:r>
            <a:r>
              <a:rPr lang="tr-TR" sz="2000" dirty="0" err="1">
                <a:latin typeface="Sitka Banner" panose="02000505000000020004" pitchFamily="2" charset="0"/>
              </a:rPr>
              <a:t>Mid-term</a:t>
            </a:r>
            <a:r>
              <a:rPr lang="tr-TR" sz="2000" dirty="0">
                <a:latin typeface="Sitka Banner" panose="02000505000000020004" pitchFamily="2" charset="0"/>
              </a:rPr>
              <a:t> sınavından bir hafta önce </a:t>
            </a:r>
            <a:r>
              <a:rPr lang="tr-TR" sz="2000" b="1" dirty="0">
                <a:latin typeface="Sitka Banner" panose="02000505000000020004" pitchFamily="2" charset="0"/>
              </a:rPr>
              <a:t>«</a:t>
            </a:r>
            <a:r>
              <a:rPr lang="tr-TR" sz="2000" b="1" dirty="0" err="1">
                <a:latin typeface="Sitka Banner" panose="02000505000000020004" pitchFamily="2" charset="0"/>
              </a:rPr>
              <a:t>Mid-term</a:t>
            </a:r>
            <a:r>
              <a:rPr lang="tr-TR" sz="2000" b="1" dirty="0">
                <a:latin typeface="Sitka Banner" panose="02000505000000020004" pitchFamily="2" charset="0"/>
              </a:rPr>
              <a:t> </a:t>
            </a:r>
            <a:r>
              <a:rPr lang="tr-TR" sz="2000" b="1" dirty="0" err="1">
                <a:latin typeface="Sitka Banner" panose="02000505000000020004" pitchFamily="2" charset="0"/>
              </a:rPr>
              <a:t>Sample</a:t>
            </a:r>
            <a:r>
              <a:rPr lang="tr-TR" sz="2000" b="1" dirty="0">
                <a:latin typeface="Sitka Banner" panose="02000505000000020004" pitchFamily="2" charset="0"/>
              </a:rPr>
              <a:t>»</a:t>
            </a:r>
            <a:r>
              <a:rPr lang="tr-TR" sz="2000" dirty="0">
                <a:latin typeface="Sitka Banner" panose="02000505000000020004" pitchFamily="2" charset="0"/>
              </a:rPr>
              <a:t>, </a:t>
            </a:r>
            <a:r>
              <a:rPr lang="tr-TR" sz="2000" dirty="0" err="1">
                <a:latin typeface="Sitka Banner" panose="02000505000000020004" pitchFamily="2" charset="0"/>
              </a:rPr>
              <a:t>Mid-term</a:t>
            </a:r>
            <a:r>
              <a:rPr lang="tr-TR" sz="2000" dirty="0">
                <a:latin typeface="Sitka Banner" panose="02000505000000020004" pitchFamily="2" charset="0"/>
              </a:rPr>
              <a:t> sınavının örneği, </a:t>
            </a:r>
            <a:r>
              <a:rPr lang="tr-TR" sz="2000" dirty="0" err="1">
                <a:latin typeface="Sitka Banner" panose="02000505000000020004" pitchFamily="2" charset="0"/>
              </a:rPr>
              <a:t>Copy</a:t>
            </a:r>
            <a:r>
              <a:rPr lang="tr-TR" sz="2000" dirty="0">
                <a:latin typeface="Sitka Banner" panose="02000505000000020004" pitchFamily="2" charset="0"/>
              </a:rPr>
              <a:t> Center’dan temin edebilirsiniz.</a:t>
            </a:r>
            <a:endParaRPr lang="en-US" sz="2000" dirty="0">
              <a:latin typeface="Sitka Banner" panose="02000505000000020004" pitchFamily="2" charset="0"/>
            </a:endParaRP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endParaRPr lang="tr-TR" sz="2000" dirty="0">
              <a:solidFill>
                <a:prstClr val="black"/>
              </a:solidFill>
              <a:latin typeface="Sitka Banner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2888" y="4077956"/>
            <a:ext cx="1739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>
                <a:solidFill>
                  <a:schemeClr val="accent2"/>
                </a:solidFill>
                <a:latin typeface="Bernard MT Condensed" panose="02050806060905020404" pitchFamily="18" charset="0"/>
              </a:rPr>
              <a:t>Copy</a:t>
            </a:r>
            <a:endParaRPr lang="tr-TR" sz="3200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tr-TR" sz="3200" dirty="0">
                <a:solidFill>
                  <a:schemeClr val="accent2"/>
                </a:solidFill>
                <a:latin typeface="Bernard MT Condensed" panose="02050806060905020404" pitchFamily="18" charset="0"/>
              </a:rPr>
              <a:t>Center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286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4103" y="289213"/>
            <a:ext cx="10058400" cy="1450757"/>
          </a:xfrm>
        </p:spPr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Final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962706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İçerik Yer Tutucusu 2"/>
          <p:cNvSpPr txBox="1">
            <a:spLocks/>
          </p:cNvSpPr>
          <p:nvPr/>
        </p:nvSpPr>
        <p:spPr>
          <a:xfrm>
            <a:off x="1270568" y="2168799"/>
            <a:ext cx="4518851" cy="38492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 Use of English, Writing ve Reading bölümleri içerir.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40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 Kur boyunca işlediğiniz</a:t>
            </a:r>
            <a:r>
              <a:rPr lang="tr-TR" sz="2400" b="1">
                <a:solidFill>
                  <a:schemeClr val="tx1"/>
                </a:solidFill>
                <a:latin typeface="Sitka Banner" panose="02000505000000020004" pitchFamily="2" charset="0"/>
              </a:rPr>
              <a:t> tüm konulardan </a:t>
            </a:r>
            <a:r>
              <a:rPr lang="tr-TR" sz="2400">
                <a:solidFill>
                  <a:schemeClr val="tx1"/>
                </a:solidFill>
                <a:latin typeface="Sitka Banner" panose="02000505000000020004" pitchFamily="2" charset="0"/>
              </a:rPr>
              <a:t>sorumlusunuz.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6492" y="2270304"/>
            <a:ext cx="4366011" cy="89255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«Final Notu» kur ortalamasının </a:t>
            </a:r>
          </a:p>
          <a:p>
            <a:pPr lvl="0" algn="ctr"/>
            <a:r>
              <a:rPr lang="tr-TR" sz="3200" b="1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%60</a:t>
            </a:r>
            <a:r>
              <a:rPr lang="tr-TR" sz="20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’ını </a:t>
            </a:r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oluşturur.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14845" y="3386008"/>
            <a:ext cx="3010227" cy="193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</a:t>
            </a:r>
            <a:r>
              <a:rPr lang="tr-TR" sz="2000" dirty="0">
                <a:latin typeface="Sitka Banner" panose="02000505000000020004" pitchFamily="2" charset="0"/>
              </a:rPr>
              <a:t>Final sınavından bir hafta önce </a:t>
            </a:r>
            <a:r>
              <a:rPr lang="tr-TR" sz="2000" b="1" dirty="0">
                <a:latin typeface="Sitka Banner" panose="02000505000000020004" pitchFamily="2" charset="0"/>
              </a:rPr>
              <a:t>«Final </a:t>
            </a:r>
            <a:r>
              <a:rPr lang="tr-TR" sz="2000" b="1" dirty="0" err="1">
                <a:latin typeface="Sitka Banner" panose="02000505000000020004" pitchFamily="2" charset="0"/>
              </a:rPr>
              <a:t>Sample</a:t>
            </a:r>
            <a:r>
              <a:rPr lang="tr-TR" sz="2000" b="1" dirty="0">
                <a:latin typeface="Sitka Banner" panose="02000505000000020004" pitchFamily="2" charset="0"/>
              </a:rPr>
              <a:t>»</a:t>
            </a:r>
            <a:r>
              <a:rPr lang="tr-TR" sz="2000" dirty="0">
                <a:latin typeface="Sitka Banner" panose="02000505000000020004" pitchFamily="2" charset="0"/>
              </a:rPr>
              <a:t>, Final sınavının örneği, </a:t>
            </a:r>
            <a:r>
              <a:rPr lang="tr-TR" sz="2000" dirty="0" err="1">
                <a:latin typeface="Sitka Banner" panose="02000505000000020004" pitchFamily="2" charset="0"/>
              </a:rPr>
              <a:t>Copy</a:t>
            </a:r>
            <a:r>
              <a:rPr lang="tr-TR" sz="2000" dirty="0">
                <a:latin typeface="Sitka Banner" panose="02000505000000020004" pitchFamily="2" charset="0"/>
              </a:rPr>
              <a:t> Center’dan temin edebilirsiniz.</a:t>
            </a:r>
            <a:endParaRPr lang="en-US" sz="2000" dirty="0">
              <a:latin typeface="Sitka Banner" panose="02000505000000020004" pitchFamily="2" charset="0"/>
            </a:endParaRP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endParaRPr lang="tr-TR" sz="2000" dirty="0">
              <a:solidFill>
                <a:prstClr val="black"/>
              </a:solidFill>
              <a:latin typeface="Sitka Banner" panose="02000505000000020004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2888" y="3652823"/>
            <a:ext cx="1739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>
                <a:solidFill>
                  <a:schemeClr val="accent2"/>
                </a:solidFill>
                <a:latin typeface="Bernard MT Condensed" panose="02050806060905020404" pitchFamily="18" charset="0"/>
              </a:rPr>
              <a:t>Copy</a:t>
            </a:r>
            <a:endParaRPr lang="tr-TR" sz="3200" dirty="0">
              <a:solidFill>
                <a:schemeClr val="accent2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tr-TR" sz="3200" dirty="0">
                <a:solidFill>
                  <a:schemeClr val="accent2"/>
                </a:solidFill>
                <a:latin typeface="Bernard MT Condensed" panose="02050806060905020404" pitchFamily="18" charset="0"/>
              </a:rPr>
              <a:t>Center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9466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Kur Değerlendirmesi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150599"/>
              </p:ext>
            </p:extLst>
          </p:nvPr>
        </p:nvGraphicFramePr>
        <p:xfrm>
          <a:off x="1097280" y="2238143"/>
          <a:ext cx="10175150" cy="31568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5087575">
                  <a:extLst>
                    <a:ext uri="{9D8B030D-6E8A-4147-A177-3AD203B41FA5}">
                      <a16:colId xmlns:a16="http://schemas.microsoft.com/office/drawing/2014/main" val="3370187601"/>
                    </a:ext>
                  </a:extLst>
                </a:gridCol>
                <a:gridCol w="5087575">
                  <a:extLst>
                    <a:ext uri="{9D8B030D-6E8A-4147-A177-3AD203B41FA5}">
                      <a16:colId xmlns:a16="http://schemas.microsoft.com/office/drawing/2014/main" val="1630487851"/>
                    </a:ext>
                  </a:extLst>
                </a:gridCol>
              </a:tblGrid>
              <a:tr h="526136">
                <a:tc>
                  <a:txBody>
                    <a:bodyPr/>
                    <a:lstStyle/>
                    <a:p>
                      <a:r>
                        <a:rPr lang="tr-TR" sz="2400">
                          <a:latin typeface="Sitka Banner" panose="02000505000000020004" pitchFamily="2" charset="0"/>
                        </a:rPr>
                        <a:t>SINAV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latin typeface="Sitka Banner" panose="02000505000000020004" pitchFamily="2" charset="0"/>
                        </a:rPr>
                        <a:t>YÜZDELİK</a:t>
                      </a:r>
                      <a:r>
                        <a:rPr lang="tr-TR" sz="2400" baseline="0">
                          <a:latin typeface="Sitka Banner" panose="02000505000000020004" pitchFamily="2" charset="0"/>
                        </a:rPr>
                        <a:t> PAYI (%)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469022"/>
                  </a:ext>
                </a:extLst>
              </a:tr>
              <a:tr h="526136">
                <a:tc>
                  <a:txBody>
                    <a:bodyPr/>
                    <a:lstStyle/>
                    <a:p>
                      <a:r>
                        <a:rPr lang="tr-TR" sz="2400">
                          <a:latin typeface="Sitka Banner" panose="02000505000000020004" pitchFamily="2" charset="0"/>
                        </a:rPr>
                        <a:t>Final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latin typeface="Sitka Banner" panose="02000505000000020004" pitchFamily="2" charset="0"/>
                        </a:rPr>
                        <a:t>%40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485346"/>
                  </a:ext>
                </a:extLst>
              </a:tr>
              <a:tr h="526136">
                <a:tc>
                  <a:txBody>
                    <a:bodyPr/>
                    <a:lstStyle/>
                    <a:p>
                      <a:r>
                        <a:rPr lang="tr-TR" sz="2400" err="1">
                          <a:latin typeface="Sitka Banner" panose="02000505000000020004" pitchFamily="2" charset="0"/>
                        </a:rPr>
                        <a:t>Mid-term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latin typeface="Sitka Banner" panose="02000505000000020004" pitchFamily="2" charset="0"/>
                        </a:rPr>
                        <a:t>%25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09496"/>
                  </a:ext>
                </a:extLst>
              </a:tr>
              <a:tr h="526136">
                <a:tc>
                  <a:txBody>
                    <a:bodyPr/>
                    <a:lstStyle/>
                    <a:p>
                      <a:r>
                        <a:rPr lang="tr-TR" sz="2400" dirty="0" err="1">
                          <a:latin typeface="Sitka Banner" panose="02000505000000020004" pitchFamily="2" charset="0"/>
                        </a:rPr>
                        <a:t>Quizler+Tasklar</a:t>
                      </a:r>
                      <a:endParaRPr lang="en-US" sz="24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latin typeface="Sitka Banner" panose="02000505000000020004" pitchFamily="2" charset="0"/>
                        </a:rPr>
                        <a:t>%20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085174"/>
                  </a:ext>
                </a:extLst>
              </a:tr>
              <a:tr h="526136">
                <a:tc>
                  <a:txBody>
                    <a:bodyPr/>
                    <a:lstStyle/>
                    <a:p>
                      <a:r>
                        <a:rPr lang="tr-TR" sz="2400" err="1">
                          <a:latin typeface="Sitka Banner" panose="02000505000000020004" pitchFamily="2" charset="0"/>
                        </a:rPr>
                        <a:t>Writing</a:t>
                      </a:r>
                      <a:r>
                        <a:rPr lang="tr-TR" sz="2400">
                          <a:latin typeface="Sitka Banner" panose="02000505000000020004" pitchFamily="2" charset="0"/>
                        </a:rPr>
                        <a:t> Portfolio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>
                          <a:latin typeface="Sitka Banner" panose="02000505000000020004" pitchFamily="2" charset="0"/>
                        </a:rPr>
                        <a:t>%10</a:t>
                      </a:r>
                      <a:endParaRPr lang="en-US" sz="240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39325"/>
                  </a:ext>
                </a:extLst>
              </a:tr>
              <a:tr h="526136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Sitka Banner" panose="02000505000000020004" pitchFamily="2" charset="0"/>
                        </a:rPr>
                        <a:t>IS Portfolio</a:t>
                      </a:r>
                      <a:endParaRPr lang="en-US" sz="24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Sitka Banner" panose="02000505000000020004" pitchFamily="2" charset="0"/>
                        </a:rPr>
                        <a:t>%5</a:t>
                      </a:r>
                      <a:endParaRPr lang="en-US" sz="2400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07733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078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Fast</a:t>
            </a: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tr-TR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Track</a:t>
            </a: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(Telafi Kuru)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Metin kutusu 3"/>
          <p:cNvSpPr txBox="1"/>
          <p:nvPr/>
        </p:nvSpPr>
        <p:spPr>
          <a:xfrm>
            <a:off x="1097279" y="2155372"/>
            <a:ext cx="913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Bir kuru geçmek için ortalamanız 100 üzerinden </a:t>
            </a:r>
            <a:r>
              <a:rPr lang="tr-TR" sz="2400" b="1">
                <a:latin typeface="Sitka Banner" panose="02000505000000020004" pitchFamily="2" charset="0"/>
              </a:rPr>
              <a:t>en az 60 puan </a:t>
            </a:r>
            <a:r>
              <a:rPr lang="tr-TR" sz="2400">
                <a:latin typeface="Sitka Banner" panose="02000505000000020004" pitchFamily="2" charset="0"/>
              </a:rPr>
              <a:t>olmalıdır. </a:t>
            </a:r>
          </a:p>
        </p:txBody>
      </p:sp>
      <p:sp>
        <p:nvSpPr>
          <p:cNvPr id="6" name="Metin kutusu 4"/>
          <p:cNvSpPr txBox="1"/>
          <p:nvPr/>
        </p:nvSpPr>
        <p:spPr>
          <a:xfrm>
            <a:off x="1097280" y="2971192"/>
            <a:ext cx="82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</a:rPr>
              <a:t>Eğer bu puan 55-59 arasında ise: </a:t>
            </a:r>
            <a:r>
              <a:rPr lang="tr-TR" sz="2400" b="1" dirty="0">
                <a:latin typeface="Sitka Banner" panose="02000505000000020004" pitchFamily="2" charset="0"/>
              </a:rPr>
              <a:t>FAST </a:t>
            </a:r>
            <a:r>
              <a:rPr lang="tr-TR" sz="2400" b="1" dirty="0" err="1">
                <a:latin typeface="Sitka Banner" panose="02000505000000020004" pitchFamily="2" charset="0"/>
              </a:rPr>
              <a:t>TRACK</a:t>
            </a:r>
            <a:r>
              <a:rPr lang="tr-TR" sz="2400" dirty="0" err="1">
                <a:latin typeface="Sitka Banner" panose="02000505000000020004" pitchFamily="2" charset="0"/>
              </a:rPr>
              <a:t>’e</a:t>
            </a:r>
            <a:r>
              <a:rPr lang="tr-TR" sz="2400" dirty="0">
                <a:latin typeface="Sitka Banner" panose="02000505000000020004" pitchFamily="2" charset="0"/>
              </a:rPr>
              <a:t> kalırsınız.</a:t>
            </a:r>
            <a:r>
              <a:rPr lang="tr-TR" sz="2400" b="1" dirty="0">
                <a:latin typeface="Sitka Banner" panose="02000505000000020004" pitchFamily="2" charset="0"/>
              </a:rPr>
              <a:t>  </a:t>
            </a:r>
          </a:p>
        </p:txBody>
      </p:sp>
      <p:sp>
        <p:nvSpPr>
          <p:cNvPr id="7" name="Metin kutusu 5"/>
          <p:cNvSpPr txBox="1"/>
          <p:nvPr/>
        </p:nvSpPr>
        <p:spPr>
          <a:xfrm>
            <a:off x="5468192" y="3787012"/>
            <a:ext cx="5588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FAST TRACK </a:t>
            </a:r>
          </a:p>
          <a:p>
            <a:r>
              <a:rPr lang="tr-TR" sz="2400" dirty="0">
                <a:latin typeface="Sitka Banner" panose="02000505000000020004" pitchFamily="2" charset="0"/>
              </a:rPr>
              <a:t>3 gün boyunca akademik danışmanınızla birebir ders + 1 final sınavı hakkı</a:t>
            </a:r>
            <a:endParaRPr lang="tr-TR" sz="2400" b="1" dirty="0">
              <a:latin typeface="Sitka Banner" panose="02000505000000020004" pitchFamily="2" charset="0"/>
            </a:endParaRPr>
          </a:p>
        </p:txBody>
      </p:sp>
      <p:sp>
        <p:nvSpPr>
          <p:cNvPr id="8" name="Metin kutusu 6"/>
          <p:cNvSpPr txBox="1"/>
          <p:nvPr/>
        </p:nvSpPr>
        <p:spPr>
          <a:xfrm>
            <a:off x="5468193" y="5067010"/>
            <a:ext cx="558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Sitka Banner" panose="02000505000000020004" pitchFamily="2" charset="0"/>
              </a:rPr>
              <a:t>İki final sınavının sonunda alınan yüksek not esas alınır.</a:t>
            </a:r>
            <a:r>
              <a:rPr lang="tr-TR" sz="2400" b="1" dirty="0">
                <a:latin typeface="Sitka Banner" panose="02000505000000020004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0615" y="3855492"/>
            <a:ext cx="3485385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Devamsızlığınızın 53 ders saatini geçmemiş olması gerekir.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36</a:t>
            </a:fld>
            <a:endParaRPr lang="tr-TR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19D84DE1-ED18-4668-AF62-1B487C0C195A}"/>
              </a:ext>
            </a:extLst>
          </p:cNvPr>
          <p:cNvSpPr txBox="1"/>
          <p:nvPr/>
        </p:nvSpPr>
        <p:spPr>
          <a:xfrm>
            <a:off x="1334862" y="4741139"/>
            <a:ext cx="3514142" cy="14496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tr-TR" sz="2200" dirty="0">
                <a:latin typeface="Sitka Banner" panose="02000505000000020004" pitchFamily="2" charset="0"/>
              </a:rPr>
              <a:t>DGS Ek </a:t>
            </a:r>
            <a:r>
              <a:rPr lang="tr-TR" sz="2200" dirty="0" smtClean="0">
                <a:latin typeface="Sitka Banner" panose="02000505000000020004" pitchFamily="2" charset="0"/>
              </a:rPr>
              <a:t>Yerleştirme </a:t>
            </a:r>
            <a:r>
              <a:rPr lang="tr-TR" sz="22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öğrencilerinin </a:t>
            </a:r>
            <a:r>
              <a:rPr lang="tr-TR" sz="2200" dirty="0">
                <a:solidFill>
                  <a:prstClr val="black"/>
                </a:solidFill>
                <a:latin typeface="Sitka Banner" panose="02000505000000020004" pitchFamily="2" charset="0"/>
              </a:rPr>
              <a:t>devamsızlığının I. Kur'da </a:t>
            </a:r>
            <a:r>
              <a:rPr lang="tr-TR" sz="2200" b="1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 </a:t>
            </a:r>
            <a:r>
              <a:rPr lang="tr-TR" sz="3200" b="1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24 </a:t>
            </a:r>
            <a:r>
              <a:rPr lang="tr-TR" sz="2200" dirty="0" smtClean="0">
                <a:solidFill>
                  <a:prstClr val="black"/>
                </a:solidFill>
                <a:latin typeface="Sitka Banner" panose="02000505000000020004" pitchFamily="2" charset="0"/>
              </a:rPr>
              <a:t>ders </a:t>
            </a:r>
            <a:r>
              <a:rPr lang="tr-TR" sz="2200" dirty="0">
                <a:solidFill>
                  <a:prstClr val="black"/>
                </a:solidFill>
                <a:latin typeface="Sitka Banner" panose="02000505000000020004" pitchFamily="2" charset="0"/>
              </a:rPr>
              <a:t>saatini geçmemiş olması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39777589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Hazırlık Sınıfı’nı Başarıyla Tamamlamak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6366"/>
            <a:ext cx="9875520" cy="39227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sz="32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>
                <a:solidFill>
                  <a:schemeClr val="tx1"/>
                </a:solidFill>
                <a:latin typeface="Sitka Banner" panose="02000505000000020004" pitchFamily="2" charset="0"/>
              </a:rPr>
              <a:t>Kur Ortalaması ile tamamlamak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0364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773" y="2169793"/>
            <a:ext cx="5773430" cy="20953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Son kurda tabloda bölümlerinize göre belirtilen düzeyde okuyorsanız,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Son kurda okuduğunuz düzeyi</a:t>
            </a:r>
            <a:r>
              <a:rPr lang="tr-TR" b="1" dirty="0">
                <a:solidFill>
                  <a:schemeClr val="tx1"/>
                </a:solidFill>
                <a:latin typeface="Sitka Banner" panose="02000505000000020004" pitchFamily="2" charset="0"/>
              </a:rPr>
              <a:t> en az 60 ortalama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ile bitirdiyseniz,</a:t>
            </a:r>
            <a:r>
              <a:rPr lang="tr-TR" b="1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chemeClr val="tx1"/>
                </a:solidFill>
                <a:latin typeface="Sitka Banner" panose="02000505000000020004" pitchFamily="2" charset="0"/>
              </a:rPr>
              <a:t> 3 kur ortalamanız 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tabloda belirtilen puan ve üstündeyse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198182"/>
              </p:ext>
            </p:extLst>
          </p:nvPr>
        </p:nvGraphicFramePr>
        <p:xfrm>
          <a:off x="6195203" y="2169793"/>
          <a:ext cx="5502629" cy="354711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36093">
                  <a:extLst>
                    <a:ext uri="{9D8B030D-6E8A-4147-A177-3AD203B41FA5}">
                      <a16:colId xmlns:a16="http://schemas.microsoft.com/office/drawing/2014/main" val="4238684558"/>
                    </a:ext>
                  </a:extLst>
                </a:gridCol>
                <a:gridCol w="2005760">
                  <a:extLst>
                    <a:ext uri="{9D8B030D-6E8A-4147-A177-3AD203B41FA5}">
                      <a16:colId xmlns:a16="http://schemas.microsoft.com/office/drawing/2014/main" val="4023920958"/>
                    </a:ext>
                  </a:extLst>
                </a:gridCol>
                <a:gridCol w="1660776">
                  <a:extLst>
                    <a:ext uri="{9D8B030D-6E8A-4147-A177-3AD203B41FA5}">
                      <a16:colId xmlns:a16="http://schemas.microsoft.com/office/drawing/2014/main" val="2032612274"/>
                    </a:ext>
                  </a:extLst>
                </a:gridCol>
              </a:tblGrid>
              <a:tr h="15441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Sitka Banner" panose="02000505000000020004" pitchFamily="2" charset="0"/>
                        </a:rPr>
                        <a:t>SON KURDA OLMANIZ</a:t>
                      </a:r>
                      <a:r>
                        <a:rPr lang="tr-TR" sz="1600" baseline="0" dirty="0">
                          <a:effectLst/>
                          <a:latin typeface="Sitka Banner" panose="02000505000000020004" pitchFamily="2" charset="0"/>
                        </a:rPr>
                        <a:t> GEREKEN DÜZEY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Sitka Banner" panose="02000505000000020004" pitchFamily="2" charset="0"/>
                        </a:rPr>
                        <a:t>İNGİLİZCE AĞIRLIKLI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Sitka Banner" panose="02000505000000020004" pitchFamily="2" charset="0"/>
                        </a:rPr>
                        <a:t>VE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baseline="0" dirty="0">
                          <a:effectLst/>
                          <a:latin typeface="Sitka Banner" panose="02000505000000020004" pitchFamily="2" charset="0"/>
                        </a:rPr>
                        <a:t>KARMA </a:t>
                      </a:r>
                      <a:r>
                        <a:rPr lang="tr-TR" sz="1600" dirty="0">
                          <a:effectLst/>
                          <a:latin typeface="Sitka Banner" panose="02000505000000020004" pitchFamily="2" charset="0"/>
                        </a:rPr>
                        <a:t>BÖLÜMLER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Sitka Banner" panose="02000505000000020004" pitchFamily="2" charset="0"/>
                        </a:rPr>
                        <a:t>İNGİLİZ</a:t>
                      </a:r>
                      <a:r>
                        <a:rPr lang="tr-TR" sz="1600" baseline="0" dirty="0">
                          <a:effectLst/>
                          <a:latin typeface="Sitka Banner" panose="02000505000000020004" pitchFamily="2" charset="0"/>
                        </a:rPr>
                        <a:t> DİLİ VE EDEBİYATI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baseline="0" dirty="0">
                          <a:solidFill>
                            <a:schemeClr val="bg1"/>
                          </a:solidFill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baseline="0" dirty="0">
                          <a:solidFill>
                            <a:schemeClr val="bg1"/>
                          </a:solidFill>
                          <a:effectLst/>
                          <a:latin typeface="Sitka Banner" panose="02000505000000020004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MÜTERCİM TERCÜMANLIK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6875916"/>
                  </a:ext>
                </a:extLst>
              </a:tr>
              <a:tr h="399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Sitka Banner" panose="02000505000000020004" pitchFamily="2" charset="0"/>
                        </a:rPr>
                        <a:t>YIL SONU 3 KURUN ORTALAMASI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840808"/>
                  </a:ext>
                </a:extLst>
              </a:tr>
              <a:tr h="48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  <a:latin typeface="Sitka Banner" panose="02000505000000020004" pitchFamily="2" charset="0"/>
                        </a:rPr>
                        <a:t>Intermediate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itka Banner" panose="02000505000000020004" pitchFamily="2" charset="0"/>
                        </a:rPr>
                        <a:t>65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dk1"/>
                          </a:solidFill>
                          <a:effectLst/>
                          <a:latin typeface="Sitka Banner" panose="02000505000000020004" pitchFamily="2" charset="0"/>
                          <a:ea typeface="+mn-ea"/>
                          <a:cs typeface="+mn-cs"/>
                        </a:rPr>
                        <a:t>85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962747"/>
                  </a:ext>
                </a:extLst>
              </a:tr>
              <a:tr h="48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itka Banner" panose="02000505000000020004" pitchFamily="2" charset="0"/>
                        </a:rPr>
                        <a:t>Upper-Intermediate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Sitka Banner" panose="02000505000000020004" pitchFamily="2" charset="0"/>
                        </a:rPr>
                        <a:t>60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dk1"/>
                          </a:solidFill>
                          <a:effectLst/>
                          <a:latin typeface="Sitka Banner" panose="02000505000000020004" pitchFamily="2" charset="0"/>
                          <a:ea typeface="+mn-ea"/>
                          <a:cs typeface="+mn-cs"/>
                        </a:rPr>
                        <a:t>80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9889231"/>
                  </a:ext>
                </a:extLst>
              </a:tr>
              <a:tr h="48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Sitka Banner" panose="02000505000000020004" pitchFamily="2" charset="0"/>
                        </a:rPr>
                        <a:t>Advanced </a:t>
                      </a:r>
                      <a:endParaRPr lang="en-US" sz="180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itka Banner" panose="02000505000000020004" pitchFamily="2" charset="0"/>
                        </a:rPr>
                        <a:t>60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dk1"/>
                          </a:solidFill>
                          <a:effectLst/>
                          <a:latin typeface="Sitka Banner" panose="02000505000000020004" pitchFamily="2" charset="0"/>
                          <a:ea typeface="+mn-ea"/>
                          <a:cs typeface="+mn-cs"/>
                        </a:rPr>
                        <a:t>75</a:t>
                      </a:r>
                      <a:endParaRPr lang="en-US" sz="1800" dirty="0">
                        <a:solidFill>
                          <a:srgbClr val="365F91"/>
                        </a:solidFill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765167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615" y="4473451"/>
            <a:ext cx="5459746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tr-TR" sz="2000">
                <a:solidFill>
                  <a:prstClr val="black"/>
                </a:solidFill>
                <a:latin typeface="Sitka Banner" panose="02000505000000020004" pitchFamily="2" charset="0"/>
              </a:rPr>
              <a:t>FLAT sınavına girmenize gerek kalmadan </a:t>
            </a:r>
            <a:r>
              <a:rPr lang="tr-TR" sz="2000" b="1">
                <a:solidFill>
                  <a:prstClr val="black"/>
                </a:solidFill>
                <a:latin typeface="Sitka Banner" panose="02000505000000020004" pitchFamily="2" charset="0"/>
              </a:rPr>
              <a:t>başarılı kabul edilirsiniz </a:t>
            </a:r>
            <a:r>
              <a:rPr lang="tr-TR" sz="2000">
                <a:solidFill>
                  <a:prstClr val="black"/>
                </a:solidFill>
                <a:latin typeface="Sitka Banner" panose="02000505000000020004" pitchFamily="2" charset="0"/>
              </a:rPr>
              <a:t>ve bölümünüze geçebilirsiniz.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773" y="5506810"/>
            <a:ext cx="491222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latin typeface="Sitka Banner" panose="02000505000000020004" pitchFamily="2" charset="0"/>
              </a:rPr>
              <a:t>*Bu seçenekte devamsızlığa bakılmaz.</a:t>
            </a: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673769" y="286603"/>
            <a:ext cx="1151823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1. Kur Ortalaması ile Hazırlık Sınıfı’nı Başarıyla Tamamlamak*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890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İçerik Yer Tutucusu 2"/>
          <p:cNvSpPr txBox="1">
            <a:spLocks/>
          </p:cNvSpPr>
          <p:nvPr/>
        </p:nvSpPr>
        <p:spPr>
          <a:xfrm>
            <a:off x="8245641" y="3346880"/>
            <a:ext cx="2104858" cy="36084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>
                <a:solidFill>
                  <a:schemeClr val="tx1"/>
                </a:solidFill>
                <a:latin typeface="Sitka Banner" panose="02000505000000020004" pitchFamily="2" charset="0"/>
              </a:rPr>
              <a:t>Başarısız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3769" y="286603"/>
            <a:ext cx="11518232" cy="1450757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1. Kur Ortalaması ile Hazırlık Sınıfı’nı Başarıyla Tamamlamak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3521" y="3144348"/>
            <a:ext cx="2691537" cy="765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b="1" dirty="0">
                <a:solidFill>
                  <a:schemeClr val="tx1"/>
                </a:solidFill>
                <a:latin typeface="Sitka Banner" panose="02000505000000020004" pitchFamily="2" charset="0"/>
              </a:rPr>
              <a:t>Pınar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’ın notları:</a:t>
            </a:r>
          </a:p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(Mütercim Tercümanlık veya İngiliz Dili &amp; Edebiyatı öğrencisi değildir.)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4642584" y="2819494"/>
            <a:ext cx="2612459" cy="122311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>
                <a:solidFill>
                  <a:schemeClr val="tx1"/>
                </a:solidFill>
                <a:latin typeface="Sitka Banner" panose="02000505000000020004" pitchFamily="2" charset="0"/>
              </a:rPr>
              <a:t>Elementary: 68 puan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tr-TR">
                <a:solidFill>
                  <a:schemeClr val="tx1"/>
                </a:solidFill>
                <a:latin typeface="Sitka Banner" panose="02000505000000020004" pitchFamily="2" charset="0"/>
              </a:rPr>
              <a:t>Pre-intermediate: 63 puan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tr-TR">
                <a:solidFill>
                  <a:schemeClr val="tx1"/>
                </a:solidFill>
                <a:latin typeface="Sitka Banner" panose="02000505000000020004" pitchFamily="2" charset="0"/>
              </a:rPr>
              <a:t>Intermediate: 60 puan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45568" y="3527304"/>
            <a:ext cx="589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455568" y="3513319"/>
            <a:ext cx="589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8530389" y="2332217"/>
            <a:ext cx="1600200" cy="2390174"/>
          </a:xfrm>
          <a:prstGeom prst="actionButtonHelp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ight Brace 18"/>
          <p:cNvSpPr/>
          <p:nvPr/>
        </p:nvSpPr>
        <p:spPr>
          <a:xfrm rot="5400000">
            <a:off x="5705174" y="3379467"/>
            <a:ext cx="487277" cy="2198571"/>
          </a:xfrm>
          <a:prstGeom prst="rightBrace">
            <a:avLst>
              <a:gd name="adj1" fmla="val 27492"/>
              <a:gd name="adj2" fmla="val 494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İçerik Yer Tutucusu 2"/>
          <p:cNvSpPr txBox="1">
            <a:spLocks/>
          </p:cNvSpPr>
          <p:nvPr/>
        </p:nvSpPr>
        <p:spPr>
          <a:xfrm>
            <a:off x="4208644" y="4914899"/>
            <a:ext cx="3480335" cy="76591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Ortalaması: 64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3 kurun ortalaması en az 65 olmalı.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88979" y="4185977"/>
            <a:ext cx="3754322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tr-TR" sz="2000">
                <a:solidFill>
                  <a:prstClr val="black"/>
                </a:solidFill>
                <a:latin typeface="Sitka Banner" panose="02000505000000020004" pitchFamily="2" charset="0"/>
              </a:rPr>
              <a:t>Bu durumda öğrenci Hazırlık Sınıfı’nı 2. seçenek ile başarıyla tamamlamaya çalışacaktır.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421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3" grpId="0" uiExpand="1" build="p"/>
      <p:bldP spid="8" grpId="0" uiExpand="1" build="p"/>
      <p:bldP spid="16" grpId="0" animBg="1"/>
      <p:bldP spid="16" grpId="1" animBg="1"/>
      <p:bldP spid="19" grpId="0" animBg="1"/>
      <p:bldP spid="20" grpId="0" uiExpand="1" build="p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Hedefimiz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81498"/>
            <a:ext cx="9627326" cy="390966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 Anadili İngilizce olmayan öğrencilerimize </a:t>
            </a:r>
            <a:r>
              <a:rPr lang="tr-TR" sz="2800" b="1">
                <a:solidFill>
                  <a:schemeClr val="tx1"/>
                </a:solidFill>
                <a:latin typeface="Sitka Banner" panose="02000505000000020004" pitchFamily="2" charset="0"/>
              </a:rPr>
              <a:t>nitelikli İngilizce dil eğitimi </a:t>
            </a: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sunmaktır. 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tr-TR" sz="280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 Yoğun İngilizce Programı, öğrencilerimizin  bölümlerinde ve/veya programlarında eğitimlerini sürdürebilmeleri ve bunun yanında gelecekte, sosyal ve meslek hayatlarında etkin iletişim kurabilmeleri için gerekli dil becerilerini kazandırmayı hedeflemektedir.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333149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Hazırlık Sınıfı’nı Başarıyla Tamamlamak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6366"/>
            <a:ext cx="9875520" cy="3922728"/>
          </a:xfrm>
        </p:spPr>
        <p:txBody>
          <a:bodyPr>
            <a:normAutofit/>
          </a:bodyPr>
          <a:lstStyle/>
          <a:p>
            <a:endParaRPr lang="tr-TR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tr-TR" sz="2800" dirty="0">
                <a:solidFill>
                  <a:schemeClr val="accent1"/>
                </a:solidFill>
                <a:latin typeface="Sitka Banner" panose="02000505000000020004" pitchFamily="2" charset="0"/>
              </a:rPr>
              <a:t>2.</a:t>
            </a:r>
            <a:r>
              <a:rPr lang="tr-TR" sz="2800" dirty="0">
                <a:solidFill>
                  <a:schemeClr val="tx1"/>
                </a:solidFill>
                <a:latin typeface="Sitka Banner" panose="02000505000000020004" pitchFamily="2" charset="0"/>
              </a:rPr>
              <a:t> Kur Ortalaması + Sene Sonu FLAT Sınavı ile tamamlamak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7721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23799"/>
            <a:ext cx="10058400" cy="1450757"/>
          </a:xfrm>
        </p:spPr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FLAT – </a:t>
            </a:r>
            <a:r>
              <a:rPr lang="tr-TR" sz="400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Foreign Language Achievement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07661"/>
            <a:ext cx="5525193" cy="2064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 Hazırlık Atlama Sınavı değildir.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 Hazırlığı Geçme Sınavı değildir.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 dirty="0"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39889">
            <a:off x="7358364" y="3933380"/>
            <a:ext cx="3242262" cy="10772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200">
                <a:latin typeface="Sitka Heading" panose="02000505000000020004" pitchFamily="2" charset="0"/>
              </a:rPr>
              <a:t>Peki nedir bu sınav?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6051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738133"/>
            <a:ext cx="10058400" cy="270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>
                <a:solidFill>
                  <a:srgbClr val="FF0000"/>
                </a:solidFill>
              </a:rPr>
              <a:t>		</a:t>
            </a:r>
            <a:r>
              <a:rPr lang="tr-TR" sz="2800">
                <a:solidFill>
                  <a:srgbClr val="FF0000"/>
                </a:solidFill>
                <a:latin typeface="Sitka Banner" panose="02000505000000020004" pitchFamily="2" charset="0"/>
              </a:rPr>
              <a:t>	</a:t>
            </a:r>
            <a:r>
              <a:rPr lang="tr-TR" sz="2800">
                <a:solidFill>
                  <a:srgbClr val="00B050"/>
                </a:solidFill>
                <a:latin typeface="Sitka Banner" panose="02000505000000020004" pitchFamily="2" charset="0"/>
              </a:rPr>
              <a:t>İngilizce Yeterlik Sınavı’dır.</a:t>
            </a:r>
          </a:p>
          <a:p>
            <a:pPr marL="0" indent="0">
              <a:buNone/>
            </a:pPr>
            <a:endParaRPr lang="tr-TR" sz="280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pPr marL="201168" lvl="1" indent="0" algn="ctr">
              <a:buNone/>
            </a:pP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Yani bölüme başlamadan önce </a:t>
            </a:r>
            <a:r>
              <a:rPr lang="tr-TR" sz="2800">
                <a:solidFill>
                  <a:srgbClr val="00B050"/>
                </a:solidFill>
                <a:latin typeface="Sitka Banner" panose="02000505000000020004" pitchFamily="2" charset="0"/>
              </a:rPr>
              <a:t>yeterli</a:t>
            </a: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 dil bilgisi ve becerilerine sahip olup olmadığınızı ölçmemize yarayan sınavdır.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97280" y="32087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FLAT – </a:t>
            </a:r>
            <a:r>
              <a:rPr lang="tr-TR" sz="400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Foreign Language Achievement 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2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97280" y="32087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FLAT </a:t>
            </a:r>
            <a:r>
              <a:rPr lang="tr-TR" dirty="0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Retake</a:t>
            </a:r>
            <a:endParaRPr lang="tr-TR" sz="40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43</a:t>
            </a:fld>
            <a:endParaRPr lang="tr-TR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776547"/>
              </p:ext>
            </p:extLst>
          </p:nvPr>
        </p:nvGraphicFramePr>
        <p:xfrm>
          <a:off x="5645353" y="2520202"/>
          <a:ext cx="5627077" cy="24843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2893">
                  <a:extLst>
                    <a:ext uri="{9D8B030D-6E8A-4147-A177-3AD203B41FA5}">
                      <a16:colId xmlns:a16="http://schemas.microsoft.com/office/drawing/2014/main" val="1723956292"/>
                    </a:ext>
                  </a:extLst>
                </a:gridCol>
                <a:gridCol w="1448492">
                  <a:extLst>
                    <a:ext uri="{9D8B030D-6E8A-4147-A177-3AD203B41FA5}">
                      <a16:colId xmlns:a16="http://schemas.microsoft.com/office/drawing/2014/main" val="1726951244"/>
                    </a:ext>
                  </a:extLst>
                </a:gridCol>
                <a:gridCol w="1875692">
                  <a:extLst>
                    <a:ext uri="{9D8B030D-6E8A-4147-A177-3AD203B41FA5}">
                      <a16:colId xmlns:a16="http://schemas.microsoft.com/office/drawing/2014/main" val="3115419068"/>
                    </a:ext>
                  </a:extLst>
                </a:gridCol>
              </a:tblGrid>
              <a:tr h="575067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Sitka Heading" panose="02000505000000020004" pitchFamily="2" charset="0"/>
                        </a:rPr>
                        <a:t>Bölüm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Sitka Heading" panose="02000505000000020004" pitchFamily="2" charset="0"/>
                        </a:rPr>
                        <a:t>FLAT Notu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Sitka Heading" panose="02000505000000020004" pitchFamily="2" charset="0"/>
                        </a:rPr>
                        <a:t>Sonuç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694738"/>
                  </a:ext>
                </a:extLst>
              </a:tr>
              <a:tr h="954632">
                <a:tc>
                  <a:txBody>
                    <a:bodyPr/>
                    <a:lstStyle/>
                    <a:p>
                      <a:pPr algn="ctr"/>
                      <a:r>
                        <a:rPr lang="tr-TR" sz="1600" baseline="0" dirty="0">
                          <a:latin typeface="Sitka Heading" panose="02000505000000020004" pitchFamily="2" charset="0"/>
                        </a:rPr>
                        <a:t>İngilizce Ağırlıklı ve Karma Bölümler</a:t>
                      </a:r>
                      <a:endParaRPr lang="tr-TR" sz="1600" dirty="0">
                        <a:latin typeface="Sitka Heading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Sitka Heading" panose="02000505000000020004" pitchFamily="2" charset="0"/>
                        </a:rPr>
                        <a:t>60-64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Sitka Heading" panose="02000505000000020004" pitchFamily="2" charset="0"/>
                        </a:rPr>
                        <a:t>FLAT Retake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5205922"/>
                  </a:ext>
                </a:extLst>
              </a:tr>
              <a:tr h="954632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Sitka Heading" panose="02000505000000020004" pitchFamily="2" charset="0"/>
                        </a:rPr>
                        <a:t>Mütercim Tercümanlık ve İngiliz Dili</a:t>
                      </a:r>
                      <a:r>
                        <a:rPr lang="tr-TR" sz="1600" baseline="0" dirty="0">
                          <a:latin typeface="Sitka Heading" panose="02000505000000020004" pitchFamily="2" charset="0"/>
                        </a:rPr>
                        <a:t> ve Edebiyatı Bölümleri</a:t>
                      </a:r>
                      <a:endParaRPr lang="tr-TR" sz="1600" dirty="0">
                        <a:latin typeface="Sitka Heading" panose="0200050500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Sitka Heading" panose="02000505000000020004" pitchFamily="2" charset="0"/>
                        </a:rPr>
                        <a:t>80-84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Sitka Heading" panose="02000505000000020004" pitchFamily="2" charset="0"/>
                        </a:rPr>
                        <a:t>FLAT Retake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467347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209822" y="2323255"/>
            <a:ext cx="3981157" cy="7997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dirty="0">
                <a:latin typeface="Sitka Banner" panose="02000505000000020004" pitchFamily="2" charset="0"/>
              </a:rPr>
              <a:t>FLAT sınavından almanız gereken puanı alamadığınız taktirde: </a:t>
            </a:r>
          </a:p>
        </p:txBody>
      </p:sp>
    </p:spTree>
    <p:extLst>
      <p:ext uri="{BB962C8B-B14F-4D97-AF65-F5344CB8AC3E}">
        <p14:creationId xmlns:p14="http://schemas.microsoft.com/office/powerpoint/2010/main" val="22896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672736" y="2194607"/>
            <a:ext cx="10850424" cy="3748993"/>
          </a:xfrm>
          <a:prstGeom prst="rect">
            <a:avLst/>
          </a:prstGeom>
        </p:spPr>
        <p:txBody>
          <a:bodyPr vert="horz" lIns="0" tIns="45720" rIns="0" bIns="45720" numCol="2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Devamsızlığınız </a:t>
            </a:r>
            <a:r>
              <a:rPr lang="tr-TR" b="1" dirty="0">
                <a:solidFill>
                  <a:schemeClr val="tx1"/>
                </a:solidFill>
                <a:latin typeface="Sitka Banner" panose="02000505000000020004" pitchFamily="2" charset="0"/>
              </a:rPr>
              <a:t>160 ders saatini geçmemişse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Sene sonu FLAT Sınavı’ndan bölümünüzün gerektirdiği  minimum puanları almışsanız,</a:t>
            </a:r>
          </a:p>
          <a:p>
            <a:pPr marL="292608" lvl="1" indent="0" algn="just">
              <a:buNone/>
            </a:pPr>
            <a:endParaRPr lang="tr-TR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578358" lvl="1" indent="-285750"/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%30 &amp; %100 İngilizce bölümler: 65 puan</a:t>
            </a:r>
          </a:p>
          <a:p>
            <a:pPr marL="578358" lvl="1" indent="-285750"/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İngiliz Dili Edebiyatı ve Mütercim Tercümanlık bölümleri: 85 puan</a:t>
            </a:r>
          </a:p>
          <a:p>
            <a:pPr marL="292608" lvl="1" indent="0">
              <a:buNone/>
            </a:pPr>
            <a:endParaRPr lang="tr-TR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292608" lvl="1" indent="0">
              <a:buNone/>
            </a:pP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Kur ortalaması hesaplanır (tabloya bakınız).</a:t>
            </a:r>
          </a:p>
          <a:p>
            <a:pPr marL="292608" lvl="1" indent="0">
              <a:buNone/>
            </a:pPr>
            <a:endParaRPr lang="tr-TR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tr-TR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Toplam puanınızın bölümünüze göre yeterli olması gerekmektedir: Karma ve İngilizce Ağırlıklı bölümler için 65 puan ve üstü;  İngiliz Dili Edebiyatı ve Mütercim Tercümanlık bölümleri için 85 puan ve üstü.</a:t>
            </a:r>
            <a:endParaRPr lang="en-US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graphicFrame>
        <p:nvGraphicFramePr>
          <p:cNvPr id="17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585130"/>
              </p:ext>
            </p:extLst>
          </p:nvPr>
        </p:nvGraphicFramePr>
        <p:xfrm>
          <a:off x="6389372" y="3854889"/>
          <a:ext cx="5133788" cy="19800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6570">
                  <a:extLst>
                    <a:ext uri="{9D8B030D-6E8A-4147-A177-3AD203B41FA5}">
                      <a16:colId xmlns:a16="http://schemas.microsoft.com/office/drawing/2014/main" val="3261933321"/>
                    </a:ext>
                  </a:extLst>
                </a:gridCol>
                <a:gridCol w="1056570">
                  <a:extLst>
                    <a:ext uri="{9D8B030D-6E8A-4147-A177-3AD203B41FA5}">
                      <a16:colId xmlns:a16="http://schemas.microsoft.com/office/drawing/2014/main" val="2351270680"/>
                    </a:ext>
                  </a:extLst>
                </a:gridCol>
                <a:gridCol w="1056570">
                  <a:extLst>
                    <a:ext uri="{9D8B030D-6E8A-4147-A177-3AD203B41FA5}">
                      <a16:colId xmlns:a16="http://schemas.microsoft.com/office/drawing/2014/main" val="2954382388"/>
                    </a:ext>
                  </a:extLst>
                </a:gridCol>
                <a:gridCol w="979176">
                  <a:extLst>
                    <a:ext uri="{9D8B030D-6E8A-4147-A177-3AD203B41FA5}">
                      <a16:colId xmlns:a16="http://schemas.microsoft.com/office/drawing/2014/main" val="3889129347"/>
                    </a:ext>
                  </a:extLst>
                </a:gridCol>
                <a:gridCol w="984902">
                  <a:extLst>
                    <a:ext uri="{9D8B030D-6E8A-4147-A177-3AD203B41FA5}">
                      <a16:colId xmlns:a16="http://schemas.microsoft.com/office/drawing/2014/main" val="3083938613"/>
                    </a:ext>
                  </a:extLst>
                </a:gridCol>
              </a:tblGrid>
              <a:tr h="555239">
                <a:tc gridSpan="5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  <a:latin typeface="Sitka Banner" panose="02000505000000020004" pitchFamily="2" charset="0"/>
                        </a:rPr>
                        <a:t>KUR ORTALAMASI + SENE SONU FLAT SINAVI İLE TAMAMLAMA</a:t>
                      </a:r>
                      <a:endParaRPr lang="en-US" sz="1600" dirty="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946156"/>
                  </a:ext>
                </a:extLst>
              </a:tr>
              <a:tr h="666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  <a:latin typeface="Sitka Banner" panose="02000505000000020004" pitchFamily="2" charset="0"/>
                        </a:rPr>
                        <a:t>1. KUR</a:t>
                      </a:r>
                      <a:endParaRPr lang="en-US" sz="16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  <a:latin typeface="Sitka Banner" panose="02000505000000020004" pitchFamily="2" charset="0"/>
                        </a:rPr>
                        <a:t>2. KUR</a:t>
                      </a:r>
                      <a:endParaRPr lang="en-US" sz="1600" dirty="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effectLst/>
                          <a:latin typeface="Sitka Banner" panose="02000505000000020004" pitchFamily="2" charset="0"/>
                        </a:rPr>
                        <a:t>3.</a:t>
                      </a:r>
                      <a:r>
                        <a:rPr lang="tr-TR" sz="1600" kern="1200" baseline="0" dirty="0">
                          <a:effectLst/>
                          <a:latin typeface="Sitka Banner" panose="02000505000000020004" pitchFamily="2" charset="0"/>
                        </a:rPr>
                        <a:t> KUR</a:t>
                      </a:r>
                      <a:endParaRPr lang="en-US" sz="1600" dirty="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Sitka Banner" panose="02000505000000020004" pitchFamily="2" charset="0"/>
                        </a:rPr>
                        <a:t>FLAT</a:t>
                      </a:r>
                      <a:endParaRPr lang="en-US" sz="16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>
                          <a:effectLst/>
                          <a:latin typeface="Sitka Banner" panose="02000505000000020004" pitchFamily="2" charset="0"/>
                        </a:rPr>
                        <a:t>TOPLAM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Sitka Banner" panose="02000505000000020004" pitchFamily="2" charset="0"/>
                        </a:rPr>
                        <a:t>PUAN</a:t>
                      </a:r>
                      <a:endParaRPr lang="en-US" sz="16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274744"/>
                  </a:ext>
                </a:extLst>
              </a:tr>
              <a:tr h="752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Sitka Banner" panose="02000505000000020004" pitchFamily="2" charset="0"/>
                        </a:rPr>
                        <a:t>%20</a:t>
                      </a:r>
                      <a:endParaRPr lang="en-US" sz="16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Sitka Banner" panose="02000505000000020004" pitchFamily="2" charset="0"/>
                        </a:rPr>
                        <a:t>%20</a:t>
                      </a:r>
                      <a:endParaRPr lang="en-US" sz="16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Sitka Banner" panose="02000505000000020004" pitchFamily="2" charset="0"/>
                        </a:rPr>
                        <a:t>%20</a:t>
                      </a:r>
                      <a:endParaRPr lang="en-US" sz="160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Sitka Banner" panose="02000505000000020004" pitchFamily="2" charset="0"/>
                        </a:rPr>
                        <a:t>%40</a:t>
                      </a:r>
                      <a:endParaRPr lang="en-US" sz="1600" dirty="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Sitka Banner" panose="02000505000000020004" pitchFamily="2" charset="0"/>
                        </a:rPr>
                        <a:t>65-</a:t>
                      </a:r>
                      <a:r>
                        <a:rPr lang="tr-TR" sz="1600" kern="1200" dirty="0">
                          <a:effectLst/>
                          <a:latin typeface="Sitka Banner" panose="02000505000000020004" pitchFamily="2" charset="0"/>
                        </a:rPr>
                        <a:t>8</a:t>
                      </a:r>
                      <a:r>
                        <a:rPr lang="en-US" sz="1600" kern="1200" dirty="0">
                          <a:effectLst/>
                          <a:latin typeface="Sitka Banner" panose="02000505000000020004" pitchFamily="2" charset="0"/>
                        </a:rPr>
                        <a:t>5/100</a:t>
                      </a:r>
                      <a:endParaRPr lang="en-US" sz="1600" dirty="0">
                        <a:effectLst/>
                        <a:latin typeface="Sitka Banner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076896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672736" y="286603"/>
            <a:ext cx="11066161" cy="145075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2. 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Kur Ortalaması + Sene Sonu FLAT Sınavı ile 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Hazırlık Sınıfı’nı Başarıyla Tamamlamak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1553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852056" y="2448719"/>
            <a:ext cx="4655481" cy="765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Bu durumda </a:t>
            </a:r>
            <a:r>
              <a:rPr lang="tr-TR" b="1" dirty="0">
                <a:solidFill>
                  <a:schemeClr val="tx1"/>
                </a:solidFill>
                <a:latin typeface="Sitka Banner" panose="02000505000000020004" pitchFamily="2" charset="0"/>
              </a:rPr>
              <a:t>Pınar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’ın notları:</a:t>
            </a:r>
            <a:endParaRPr lang="tr-TR" b="1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578275" y="3788738"/>
            <a:ext cx="701711" cy="5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72736" y="286603"/>
            <a:ext cx="11066161" cy="145075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2. 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Kur Ortalaması + Sene Sonu FLAT Sınavı ile </a:t>
            </a:r>
            <a:r>
              <a:rPr lang="tr-TR" sz="2400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Hazırlık Sınıfı’nı Başarıyla Tamamlamak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011864" y="3577994"/>
            <a:ext cx="2280168" cy="4331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Kur ortalaması:  64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565209" y="3572172"/>
            <a:ext cx="2476500" cy="4331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FLAT’ten alması gereken  minimum not: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1053" y="3894382"/>
            <a:ext cx="510372" cy="46166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latin typeface="Sitka Banner" panose="02000505000000020004" pitchFamily="2" charset="0"/>
              </a:rPr>
              <a:t>66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4368715" y="4718705"/>
            <a:ext cx="2869488" cy="696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Bölümün gerektirdiği minimum FLAT puanı  (65) </a:t>
            </a:r>
            <a:r>
              <a:rPr lang="tr-TR" dirty="0">
                <a:solidFill>
                  <a:srgbClr val="00B050"/>
                </a:solidFill>
                <a:latin typeface="Sitka Banner" panose="02000505000000020004" pitchFamily="2" charset="0"/>
              </a:rPr>
              <a:t>√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45</a:t>
            </a:fld>
            <a:endParaRPr lang="tr-TR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526071" y="3831556"/>
            <a:ext cx="589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İçerik Yer Tutucusu 2"/>
          <p:cNvSpPr txBox="1">
            <a:spLocks/>
          </p:cNvSpPr>
          <p:nvPr/>
        </p:nvSpPr>
        <p:spPr>
          <a:xfrm>
            <a:off x="8115619" y="4718705"/>
            <a:ext cx="3096864" cy="7456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Bölümün gerektirdiği minimum toplam puan (65) </a:t>
            </a:r>
            <a:r>
              <a:rPr lang="tr-TR" dirty="0">
                <a:solidFill>
                  <a:srgbClr val="00B050"/>
                </a:solidFill>
                <a:latin typeface="Sitka Banner" panose="02000505000000020004" pitchFamily="2" charset="0"/>
              </a:rPr>
              <a:t>√ </a:t>
            </a:r>
          </a:p>
        </p:txBody>
      </p:sp>
      <p:sp>
        <p:nvSpPr>
          <p:cNvPr id="18" name="İçerik Yer Tutucusu 2"/>
          <p:cNvSpPr txBox="1">
            <a:spLocks/>
          </p:cNvSpPr>
          <p:nvPr/>
        </p:nvSpPr>
        <p:spPr>
          <a:xfrm>
            <a:off x="8599981" y="3614990"/>
            <a:ext cx="2280168" cy="4331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Toplam puanı: 65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725555" y="4202428"/>
            <a:ext cx="655" cy="362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803459" y="4181516"/>
            <a:ext cx="655" cy="362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 animBg="1"/>
      <p:bldP spid="11" grpId="0" animBg="1"/>
      <p:bldP spid="14" grpId="0" animBg="1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89709"/>
            <a:ext cx="10058400" cy="947651"/>
          </a:xfrm>
        </p:spPr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Student Activities (Öğrenci Etkinlikleri)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128" y="2095115"/>
            <a:ext cx="11094720" cy="3668376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tr-TR" b="1" dirty="0">
                <a:latin typeface="Sitka Heading" panose="02000505000000020004" pitchFamily="2" charset="0"/>
              </a:rPr>
              <a:t>Geçtiğimiz yıllarda yapılan öğrenci etkinlikleri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latin typeface="Sitka Heading" panose="02000505000000020004" pitchFamily="2" charset="0"/>
              </a:rPr>
              <a:t>Hoşgeldin</a:t>
            </a:r>
            <a:r>
              <a:rPr lang="tr-TR" dirty="0">
                <a:latin typeface="Sitka Heading" panose="02000505000000020004" pitchFamily="2" charset="0"/>
              </a:rPr>
              <a:t> Partisi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Sitka Heading" panose="02000505000000020004" pitchFamily="2" charset="0"/>
              </a:rPr>
              <a:t>İngilizce Yemek Yarışması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latin typeface="Sitka Heading" panose="02000505000000020004" pitchFamily="2" charset="0"/>
              </a:rPr>
              <a:t>Quiz</a:t>
            </a:r>
            <a:r>
              <a:rPr lang="tr-TR" dirty="0">
                <a:latin typeface="Sitka Heading" panose="02000505000000020004" pitchFamily="2" charset="0"/>
              </a:rPr>
              <a:t> Gecesi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Sitka Heading" panose="02000505000000020004" pitchFamily="2" charset="0"/>
              </a:rPr>
              <a:t>İzmir Üniversiteler Arası </a:t>
            </a:r>
            <a:r>
              <a:rPr lang="tr-TR" dirty="0" err="1">
                <a:latin typeface="Sitka Heading" panose="02000505000000020004" pitchFamily="2" charset="0"/>
              </a:rPr>
              <a:t>Quiz</a:t>
            </a:r>
            <a:r>
              <a:rPr lang="tr-TR" dirty="0">
                <a:latin typeface="Sitka Heading" panose="02000505000000020004" pitchFamily="2" charset="0"/>
              </a:rPr>
              <a:t> Gecesi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latin typeface="Sitka Heading" panose="02000505000000020004" pitchFamily="2" charset="0"/>
              </a:rPr>
              <a:t>Karaoke</a:t>
            </a:r>
            <a:r>
              <a:rPr lang="tr-TR" dirty="0">
                <a:latin typeface="Sitka Heading" panose="02000505000000020004" pitchFamily="2" charset="0"/>
              </a:rPr>
              <a:t> Partisi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Sitka Heading" panose="02000505000000020004" pitchFamily="2" charset="0"/>
              </a:rPr>
              <a:t>Cadılar Bayramı Kostüm Partisi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latin typeface="Sitka Heading" panose="02000505000000020004" pitchFamily="2" charset="0"/>
              </a:rPr>
              <a:t>Scrabble</a:t>
            </a:r>
            <a:r>
              <a:rPr lang="tr-TR" dirty="0">
                <a:latin typeface="Sitka Heading" panose="02000505000000020004" pitchFamily="2" charset="0"/>
              </a:rPr>
              <a:t> Turnuvası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latin typeface="Sitka Heading" panose="02000505000000020004" pitchFamily="2" charset="0"/>
              </a:rPr>
              <a:t>Prep</a:t>
            </a:r>
            <a:r>
              <a:rPr lang="tr-TR" dirty="0">
                <a:latin typeface="Sitka Heading" panose="02000505000000020004" pitchFamily="2" charset="0"/>
              </a:rPr>
              <a:t> Class </a:t>
            </a:r>
            <a:r>
              <a:rPr lang="tr-TR" dirty="0" err="1">
                <a:latin typeface="Sitka Heading" panose="02000505000000020004" pitchFamily="2" charset="0"/>
              </a:rPr>
              <a:t>Oscars</a:t>
            </a:r>
            <a:endParaRPr lang="tr-TR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Sitka Heading" panose="02000505000000020004" pitchFamily="2" charset="0"/>
              </a:rPr>
              <a:t>Konuşma Kulübü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Sitka Heading" panose="02000505000000020004" pitchFamily="2" charset="0"/>
              </a:rPr>
              <a:t>Film Kulübü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Sitka Heading" panose="02000505000000020004" pitchFamily="2" charset="0"/>
              </a:rPr>
              <a:t>Yazma Kulübü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Sitka Heading" panose="02000505000000020004" pitchFamily="2" charset="0"/>
              </a:rPr>
              <a:t>Kitap Okuma Kulübü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Sitka Heading" panose="02000505000000020004" pitchFamily="2" charset="0"/>
              </a:rPr>
              <a:t>Topluluk Önünde İngilizce Konuşma Semineri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Sitka Heading" panose="02000505000000020004" pitchFamily="2" charset="0"/>
              </a:rPr>
              <a:t>Yılbaşı Dilekleri Videosu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Sitka Heading" panose="02000505000000020004" pitchFamily="2" charset="0"/>
              </a:rPr>
              <a:t>Tiyatro Kulübü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400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1400" dirty="0">
              <a:latin typeface="Sitka Heading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6200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89709"/>
            <a:ext cx="10058400" cy="947651"/>
          </a:xfrm>
        </p:spPr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Student Activities (Öğrenci Etkinlikleri)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369891">
            <a:off x="4961662" y="5189613"/>
            <a:ext cx="187253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800" dirty="0" err="1">
                <a:latin typeface="Sitka Banner" panose="02000505000000020004" pitchFamily="2" charset="0"/>
              </a:rPr>
              <a:t>Buddy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Up</a:t>
            </a:r>
            <a:r>
              <a:rPr lang="tr-TR" sz="2800" dirty="0">
                <a:latin typeface="Sitka Banner" panose="02000505000000020004" pitchFamily="2" charset="0"/>
              </a:rPr>
              <a:t>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47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839">
            <a:off x="800124" y="2079328"/>
            <a:ext cx="4565984" cy="3043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1"/>
          <p:cNvSpPr/>
          <p:nvPr/>
        </p:nvSpPr>
        <p:spPr>
          <a:xfrm rot="21301803">
            <a:off x="1698437" y="5293049"/>
            <a:ext cx="309395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atin typeface="Sitka Banner" panose="02000505000000020004" pitchFamily="2" charset="0"/>
              </a:rPr>
              <a:t>Cooking </a:t>
            </a:r>
            <a:r>
              <a:rPr lang="tr-TR" sz="2800" dirty="0" err="1">
                <a:latin typeface="Sitka Banner" panose="02000505000000020004" pitchFamily="2" charset="0"/>
              </a:rPr>
              <a:t>Contest</a:t>
            </a:r>
            <a:endParaRPr lang="tr-TR" sz="2800" dirty="0">
              <a:latin typeface="Sitka Banner" panose="02000505000000020004" pitchFamily="2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12093" r="7209" b="3414"/>
          <a:stretch/>
        </p:blipFill>
        <p:spPr>
          <a:xfrm rot="321732">
            <a:off x="6597500" y="2202432"/>
            <a:ext cx="5017168" cy="3212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1"/>
          <p:cNvSpPr/>
          <p:nvPr/>
        </p:nvSpPr>
        <p:spPr>
          <a:xfrm rot="242679">
            <a:off x="7859867" y="5535893"/>
            <a:ext cx="187253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800" dirty="0" err="1">
                <a:latin typeface="Sitka Banner" panose="02000505000000020004" pitchFamily="2" charset="0"/>
              </a:rPr>
              <a:t>The</a:t>
            </a:r>
            <a:r>
              <a:rPr lang="tr-TR" sz="2800" dirty="0">
                <a:latin typeface="Sitka Banner" panose="02000505000000020004" pitchFamily="2" charset="0"/>
              </a:rPr>
              <a:t> </a:t>
            </a:r>
            <a:r>
              <a:rPr lang="tr-TR" sz="2800" dirty="0" err="1">
                <a:latin typeface="Sitka Banner" panose="02000505000000020004" pitchFamily="2" charset="0"/>
              </a:rPr>
              <a:t>Oscars</a:t>
            </a:r>
            <a:endParaRPr lang="tr-TR" sz="2800" dirty="0">
              <a:latin typeface="Sitka Banner" panose="02000505000000020004" pitchFamily="2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3400">
            <a:off x="3657183" y="1245632"/>
            <a:ext cx="5100178" cy="391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9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789709"/>
            <a:ext cx="10058400" cy="947651"/>
          </a:xfrm>
        </p:spPr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Student Activities (Öğrenci Etkinlikleri)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336" y="5591877"/>
            <a:ext cx="2535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latin typeface="Sitka Banner" panose="02000505000000020004" pitchFamily="2" charset="0"/>
              </a:rPr>
              <a:t>Konuşma Kulübü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0426" y="5586149"/>
            <a:ext cx="2535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400" dirty="0" err="1">
                <a:latin typeface="Sitka Banner" panose="02000505000000020004" pitchFamily="2" charset="0"/>
              </a:rPr>
              <a:t>Quiz</a:t>
            </a:r>
            <a:r>
              <a:rPr lang="tr-TR" sz="2400" dirty="0">
                <a:latin typeface="Sitka Banner" panose="02000505000000020004" pitchFamily="2" charset="0"/>
              </a:rPr>
              <a:t> </a:t>
            </a:r>
            <a:r>
              <a:rPr lang="tr-TR" sz="2400" dirty="0" err="1">
                <a:latin typeface="Sitka Banner" panose="02000505000000020004" pitchFamily="2" charset="0"/>
              </a:rPr>
              <a:t>Night</a:t>
            </a:r>
            <a:endParaRPr lang="tr-TR" sz="2400" dirty="0">
              <a:latin typeface="Sitka Banner" panose="0200050500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8663" y="5586149"/>
            <a:ext cx="2535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2400" dirty="0" err="1">
                <a:latin typeface="Sitka Banner" panose="02000505000000020004" pitchFamily="2" charset="0"/>
              </a:rPr>
              <a:t>Welcome</a:t>
            </a:r>
            <a:r>
              <a:rPr lang="tr-TR" sz="2400" dirty="0">
                <a:latin typeface="Sitka Banner" panose="02000505000000020004" pitchFamily="2" charset="0"/>
              </a:rPr>
              <a:t> </a:t>
            </a:r>
            <a:r>
              <a:rPr lang="tr-TR" sz="2400" dirty="0" err="1">
                <a:latin typeface="Sitka Banner" panose="02000505000000020004" pitchFamily="2" charset="0"/>
              </a:rPr>
              <a:t>Party</a:t>
            </a:r>
            <a:endParaRPr lang="tr-TR" sz="2400" dirty="0">
              <a:latin typeface="Sitka Banner" panose="02000505000000020004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48</a:t>
            </a:fld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6" y="2109268"/>
            <a:ext cx="2342613" cy="331697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26" y="2109269"/>
            <a:ext cx="2345215" cy="331697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63" y="2051384"/>
            <a:ext cx="2403589" cy="34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2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49</a:t>
            </a:fld>
            <a:endParaRPr lang="tr-TR"/>
          </a:p>
        </p:txBody>
      </p:sp>
      <p:pic>
        <p:nvPicPr>
          <p:cNvPr id="6" name="fJpzvkpu7n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CEA </a:t>
            </a:r>
            <a:r>
              <a:rPr lang="en-US" sz="2800" b="1">
                <a:solidFill>
                  <a:schemeClr val="bg2">
                    <a:lumMod val="50000"/>
                  </a:schemeClr>
                </a:solidFill>
                <a:latin typeface="Sitka Banner" panose="02000505000000020004" pitchFamily="2" charset="0"/>
              </a:rPr>
              <a:t>(Commission English Language Program Accreditation)</a:t>
            </a:r>
            <a:endParaRPr lang="en-US" sz="280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1784" y="1900791"/>
            <a:ext cx="4532811" cy="32605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Sitka Banner" panose="02000505000000020004" pitchFamily="2" charset="0"/>
              </a:rPr>
              <a:t>Türkiye’de İngilizce Dili Eğitimi alanında akredite olan İLK HAZIRLIK SINIFI’yız.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Sitka Banner" panose="02000505000000020004" pitchFamily="2" charset="0"/>
              </a:rPr>
              <a:t>Aralık 2011 - Aralık 2016 dönemi için </a:t>
            </a:r>
            <a:r>
              <a:rPr lang="en-US" dirty="0" err="1">
                <a:solidFill>
                  <a:schemeClr val="tx1"/>
                </a:solidFill>
                <a:latin typeface="Sitka Banner" panose="02000505000000020004" pitchFamily="2" charset="0"/>
              </a:rPr>
              <a:t>akredite</a:t>
            </a:r>
            <a:r>
              <a:rPr lang="en-US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itka Banner" panose="02000505000000020004" pitchFamily="2" charset="0"/>
              </a:rPr>
              <a:t>edil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miştik.</a:t>
            </a:r>
            <a:endParaRPr lang="en-US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Sitka Banner" panose="02000505000000020004" pitchFamily="2" charset="0"/>
              </a:rPr>
              <a:t>2016-2026 dönemi için tekrar </a:t>
            </a:r>
            <a:r>
              <a:rPr lang="en-US" dirty="0" err="1">
                <a:solidFill>
                  <a:schemeClr val="tx1"/>
                </a:solidFill>
                <a:latin typeface="Sitka Banner" panose="02000505000000020004" pitchFamily="2" charset="0"/>
              </a:rPr>
              <a:t>akredite</a:t>
            </a:r>
            <a:r>
              <a:rPr lang="en-US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itka Banner" panose="02000505000000020004" pitchFamily="2" charset="0"/>
              </a:rPr>
              <a:t>edil</a:t>
            </a:r>
            <a:r>
              <a:rPr lang="tr-TR" dirty="0">
                <a:solidFill>
                  <a:schemeClr val="tx1"/>
                </a:solidFill>
                <a:latin typeface="Sitka Banner" panose="02000505000000020004" pitchFamily="2" charset="0"/>
              </a:rPr>
              <a:t>dik</a:t>
            </a:r>
            <a:r>
              <a:rPr lang="en-US" dirty="0">
                <a:solidFill>
                  <a:schemeClr val="tx1"/>
                </a:solidFill>
                <a:latin typeface="Sitka Banner" panose="02000505000000020004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865223" y="1737360"/>
            <a:ext cx="0" cy="39449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26480" y="3709851"/>
            <a:ext cx="517643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70000"/>
            </a:pPr>
            <a:r>
              <a:rPr lang="tr-TR" altLang="tr-TR" sz="2000" b="1" dirty="0">
                <a:solidFill>
                  <a:prstClr val="black"/>
                </a:solidFill>
                <a:latin typeface="Sitka Banner" panose="02000505000000020004" pitchFamily="2" charset="0"/>
              </a:rPr>
              <a:t>CEA akreditasyonunun sizlere faydası nedir?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70000"/>
              <a:buFont typeface="Wingdings" panose="05000000000000000000" pitchFamily="2" charset="2"/>
              <a:buChar char="§"/>
            </a:pPr>
            <a:r>
              <a:rPr lang="tr-TR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Uluslararası standartlarda eğitim görmenizi sağlar.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70000"/>
              <a:buFont typeface="Wingdings" panose="05000000000000000000" pitchFamily="2" charset="2"/>
              <a:buChar char="§"/>
            </a:pPr>
            <a:r>
              <a:rPr lang="tr-TR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Kalite güvencesi sağlar.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70000"/>
              <a:buFont typeface="Wingdings" panose="05000000000000000000" pitchFamily="2" charset="2"/>
              <a:buChar char="§"/>
            </a:pPr>
            <a:r>
              <a:rPr lang="tr-TR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Sertifika</a:t>
            </a:r>
            <a:r>
              <a:rPr lang="en-US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</a:t>
            </a:r>
            <a:r>
              <a:rPr lang="tr-TR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&amp;</a:t>
            </a:r>
            <a:r>
              <a:rPr lang="en-US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Diploma </a:t>
            </a:r>
            <a:r>
              <a:rPr lang="tr-TR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tanınırlığı</a:t>
            </a:r>
            <a:r>
              <a:rPr lang="en-US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 </a:t>
            </a:r>
            <a:r>
              <a:rPr lang="tr-TR" altLang="tr-TR" sz="2000" dirty="0">
                <a:solidFill>
                  <a:prstClr val="black"/>
                </a:solidFill>
                <a:latin typeface="Sitka Banner" panose="02000505000000020004" pitchFamily="2" charset="0"/>
              </a:rPr>
              <a:t>sağlar.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cea accredit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361801"/>
            <a:ext cx="2647170" cy="7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016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Student Activities (Öğrenci Etkinlikleri)</a:t>
            </a:r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16" y="1876976"/>
            <a:ext cx="2649464" cy="397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47" y="1876976"/>
            <a:ext cx="2617075" cy="392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71361" y="5211911"/>
            <a:ext cx="304364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400" b="1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</a:rPr>
              <a:t>Kazım Olgun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1186" y="5211912"/>
            <a:ext cx="33395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400" b="1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</a:rPr>
              <a:t>Ekin van den Bekerom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3396" y="3387021"/>
            <a:ext cx="3011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>
                <a:latin typeface="Sitka Heading" panose="02000505000000020004" pitchFamily="2" charset="0"/>
              </a:rPr>
              <a:t>Y-Binası</a:t>
            </a:r>
          </a:p>
          <a:p>
            <a:pPr algn="ctr"/>
            <a:r>
              <a:rPr lang="tr-TR" sz="2800">
                <a:latin typeface="Sitka Heading" panose="02000505000000020004" pitchFamily="2" charset="0"/>
              </a:rPr>
              <a:t>Ofis No </a:t>
            </a:r>
            <a:r>
              <a:rPr lang="tr-T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507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396" y="2863801"/>
            <a:ext cx="301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>
                <a:latin typeface="Sitka Heading" panose="02000505000000020004" pitchFamily="2" charset="0"/>
              </a:rPr>
              <a:t>İletişim için</a:t>
            </a:r>
            <a:endParaRPr lang="tr-T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4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45690"/>
            <a:ext cx="10058400" cy="1191670"/>
          </a:xfrm>
        </p:spPr>
        <p:txBody>
          <a:bodyPr>
            <a:normAutofit/>
          </a:bodyPr>
          <a:lstStyle/>
          <a:p>
            <a:r>
              <a:rPr lang="tr-TR" sz="4000" dirty="0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Student</a:t>
            </a:r>
            <a:r>
              <a:rPr lang="tr-TR" sz="4000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tr-TR" sz="4000" dirty="0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Representatives</a:t>
            </a:r>
            <a:r>
              <a:rPr lang="tr-TR" sz="4000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(Öğrenci Temsilcileri)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6480" y="2735827"/>
            <a:ext cx="5674995" cy="316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Akademik danışmana iletişim bilgileri verilir.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Aday öğrenciler poster hazırlayarak kendilerini tanıtırlar.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İlk kurun ortalarında seçimler yapılır.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Seçimlerin sonunda kazanan temsilciler, öğrencilerle okul arasındaki iletişimin önemli birer parçası olurlar.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2005761"/>
            <a:ext cx="22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>
                <a:latin typeface="Sitka Heading" panose="02000505000000020004" pitchFamily="2" charset="0"/>
              </a:rPr>
              <a:t>Kimdir?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7280" y="2735827"/>
            <a:ext cx="4789170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Akademik yıl içerisinde bulundukları grubun sorumlusu olurlar.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Hazırlık öğrencilerinin fikir ve önerileriyle ilgilenirler.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YDY yönetimi ile düzenli bir şekilde bir araya gelerek temsil ettikleri öğrenci grubunun görüşlerini iletirler.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964072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0" y="2005761"/>
            <a:ext cx="22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>
                <a:latin typeface="Sitka Heading" panose="02000505000000020004" pitchFamily="2" charset="0"/>
              </a:rPr>
              <a:t>Nasıl olunur?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8606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Haberleşelim &amp; Sosyalleşelim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2168434"/>
            <a:ext cx="8778240" cy="40407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5400" i="1" u="sng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rPr>
              <a:t>ydy.yasar.edu.tr</a:t>
            </a:r>
          </a:p>
          <a:p>
            <a:pPr marL="0" indent="0" algn="ctr">
              <a:buNone/>
            </a:pPr>
            <a:endParaRPr lang="tr-TR" sz="6000" i="1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tr-TR" sz="6000" i="1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tr-TR" sz="6000" i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6000" i="1">
                <a:solidFill>
                  <a:schemeClr val="accent1">
                    <a:lumMod val="75000"/>
                  </a:schemeClr>
                </a:solidFill>
              </a:rPr>
              <a:t>@YasarPrepClass</a:t>
            </a:r>
          </a:p>
          <a:p>
            <a:pPr marL="0" indent="0" algn="ctr">
              <a:buNone/>
            </a:pPr>
            <a:endParaRPr lang="tr-TR" sz="6000" i="1" u="sng">
              <a:solidFill>
                <a:srgbClr val="0070C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04" y="3234047"/>
            <a:ext cx="1625397" cy="162539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92" y="3234047"/>
            <a:ext cx="1625397" cy="162539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42" y="3193544"/>
            <a:ext cx="1625397" cy="162539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81" y="3193545"/>
            <a:ext cx="1625397" cy="1625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432405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cademic english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58" y="2356284"/>
            <a:ext cx="4215313" cy="275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EAP &amp; Modern Languages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pic>
        <p:nvPicPr>
          <p:cNvPr id="1026" name="Picture 2" descr="russian flag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59" y="1966556"/>
            <a:ext cx="3252643" cy="216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/>
          <a:stretch/>
        </p:blipFill>
        <p:spPr bwMode="auto">
          <a:xfrm>
            <a:off x="7462287" y="2841098"/>
            <a:ext cx="3252643" cy="218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talian flag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43" y="3686914"/>
            <a:ext cx="3644717" cy="205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2879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EAP (English </a:t>
            </a:r>
            <a:r>
              <a:rPr lang="tr-TR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for</a:t>
            </a: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tr-TR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Academic</a:t>
            </a: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 </a:t>
            </a:r>
            <a:r>
              <a:rPr lang="tr-TR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Purposes</a:t>
            </a:r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)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1" y="2334336"/>
            <a:ext cx="4430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Bölüme başladığınızda İngilizce eğitiminiz EAP dersleriyle, yani Akademik İngilizce dersleriyle devam eder.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180" y="2334335"/>
            <a:ext cx="51652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Sitka Banner" panose="02000505000000020004" pitchFamily="2" charset="0"/>
              </a:rPr>
              <a:t>Akademik İngilizce dersleri özellikle;	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Sitka Banner" panose="02000505000000020004" pitchFamily="2" charset="0"/>
              </a:rPr>
              <a:t>Akademik Okuma ve Yazma	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Sitka Banner" panose="02000505000000020004" pitchFamily="2" charset="0"/>
              </a:rPr>
              <a:t>Akademik Sunum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Sitka Banner" panose="02000505000000020004" pitchFamily="2" charset="0"/>
              </a:rPr>
              <a:t>Konuşma ve Dinleme gibi beceriler üzerinde durur.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7279" y="4158605"/>
            <a:ext cx="4430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400">
                <a:latin typeface="Sitka Banner" panose="02000505000000020004" pitchFamily="2" charset="0"/>
              </a:rPr>
              <a:t>Akademik İngilizce Dersleri %100 İngilizce eğitim veren tüm bölümler için zorunludur.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964072" y="1737360"/>
            <a:ext cx="0" cy="38309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777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Modern </a:t>
            </a:r>
            <a:r>
              <a:rPr lang="tr-TR" err="1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Languages</a:t>
            </a:r>
            <a:endParaRPr lang="en-US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9156" y="3352994"/>
            <a:ext cx="8434647" cy="1659465"/>
          </a:xfrm>
        </p:spPr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 Almanca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 İspanyolca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 Japonca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280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80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80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 Portekizce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 Fransızca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 İtalyanca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>
                <a:solidFill>
                  <a:schemeClr val="tx1"/>
                </a:solidFill>
                <a:latin typeface="Sitka Banner" panose="02000505000000020004" pitchFamily="2" charset="0"/>
              </a:rPr>
              <a:t> Rusça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7280" y="2283567"/>
            <a:ext cx="6729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>
                <a:latin typeface="Sitka Banner" panose="02000505000000020004" pitchFamily="2" charset="0"/>
              </a:rPr>
              <a:t>Bölüme geçtikten sonra öğrenebileceğiniz diller: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339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Aklınıza takılan sorular varsa...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2360816"/>
            <a:ext cx="98062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Bu sunuma ydy.yasar.edu.tr sitemizden ulaşabilirsiniz.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tr-TR" sz="2800" dirty="0">
              <a:latin typeface="Sitka Banner" panose="02000505000000020004" pitchFamily="2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Öğrenci El Kitabı’nı sitemizden okuyabilirsiniz.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tr-TR" sz="2800" dirty="0">
              <a:latin typeface="Sitka Banner" panose="02000505000000020004" pitchFamily="2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Akademik Danışman’ınızdan yardım isteyebilirsiniz.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tr-TR" sz="2800" dirty="0">
              <a:latin typeface="Sitka Banner" panose="02000505000000020004" pitchFamily="2" charset="0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sz="2800" dirty="0">
                <a:latin typeface="Sitka Banner" panose="02000505000000020004" pitchFamily="2" charset="0"/>
              </a:rPr>
              <a:t>509 no’lu odada bulunan Supervisor’lardan yardım isteyebilirsiniz.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3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24867" y="919841"/>
            <a:ext cx="10058400" cy="11289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Güzel bir sene geçirmenizi dileriz.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34" y="2221845"/>
            <a:ext cx="2374626" cy="356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67" y="2221845"/>
            <a:ext cx="2374297" cy="356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9" y="2206809"/>
            <a:ext cx="2354803" cy="3532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42" y="2206809"/>
            <a:ext cx="2374955" cy="356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387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Öğrenci El Kitabı</a:t>
            </a:r>
            <a:endParaRPr lang="en-US" dirty="0">
              <a:solidFill>
                <a:schemeClr val="bg2">
                  <a:lumMod val="50000"/>
                </a:schemeClr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42" y="627017"/>
            <a:ext cx="3766638" cy="5327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Metin kutusu 4"/>
          <p:cNvSpPr txBox="1"/>
          <p:nvPr/>
        </p:nvSpPr>
        <p:spPr>
          <a:xfrm>
            <a:off x="1097280" y="3996212"/>
            <a:ext cx="579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Sitka Banner" panose="02000505000000020004" pitchFamily="2" charset="0"/>
              </a:rPr>
              <a:t>Akademik Danışmanınıza veya İngilizce Hazırlık Sınıfı Sekreterine (Günseli </a:t>
            </a:r>
            <a:r>
              <a:rPr lang="tr-TR" sz="2400" dirty="0" err="1">
                <a:latin typeface="Sitka Banner" panose="02000505000000020004" pitchFamily="2" charset="0"/>
              </a:rPr>
              <a:t>Ergüney’e</a:t>
            </a:r>
            <a:r>
              <a:rPr lang="tr-TR" sz="2400" dirty="0">
                <a:latin typeface="Sitka Banner" panose="02000505000000020004" pitchFamily="2" charset="0"/>
              </a:rPr>
              <a:t>) gitmeden önce lütfen Öğrenci El Kitabını okuyunuz.</a:t>
            </a:r>
            <a:endParaRPr lang="en-US" sz="2400" dirty="0">
              <a:latin typeface="Sitka Banner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7279" y="2266621"/>
            <a:ext cx="5795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Sitka Banner" panose="02000505000000020004" pitchFamily="2" charset="0"/>
              </a:rPr>
              <a:t>Yaşar Üniversitesi Yabancı Diller Yüksekokulu Hazırlık Sınıfı ile ilgili bilmeniz gereken her şey burada.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8443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Akademik Danışman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1501" y="2515966"/>
            <a:ext cx="7110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Sitka Banner" panose="02000505000000020004" pitchFamily="2" charset="0"/>
              </a:rPr>
              <a:t>Her sınıfın bir tane Akademik Danışmanı vardır. </a:t>
            </a:r>
          </a:p>
          <a:p>
            <a:r>
              <a:rPr lang="tr-TR" sz="2000" dirty="0">
                <a:latin typeface="Sitka Banner" panose="02000505000000020004" pitchFamily="2" charset="0"/>
              </a:rPr>
              <a:t>Dersinize en çok giren öğretim görevliniz akademik danışmanınız olur.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4920" y="4265407"/>
            <a:ext cx="6987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Sitka Banner" panose="02000505000000020004" pitchFamily="2" charset="0"/>
              </a:rPr>
              <a:t>Dersler ve akademik başarınızı ilgilendiren her konuda Akademik Danışmanınız ile görüşüp ondan yardım alabilirsiniz.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4920" y="3657630"/>
            <a:ext cx="532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Hangi Konuları Danışabilirim?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7</a:t>
            </a:fld>
            <a:endParaRPr lang="tr-TR"/>
          </a:p>
        </p:txBody>
      </p:sp>
      <p:pic>
        <p:nvPicPr>
          <p:cNvPr id="1026" name="Picture 2" descr="advisor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85531"/>
            <a:ext cx="3089710" cy="205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15722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Office Hour (Ofis Çalışma Saati)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123258"/>
            <a:ext cx="10058401" cy="373597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Her öğretim görevlisi her dersi için haftada bir saati ofis saatine ayırmıştır.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Derste anlamadığınız bir konu varsa, önceden o dersi veren öğretim görevlisi ile iletişim kurup, kendisinden office hour isteyebilirsiniz.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Sitka Banner" panose="02000505000000020004" pitchFamily="2" charset="0"/>
              </a:rPr>
              <a:t> ydy.yasar.edu.tr web sayfamızdan hangi öğretim görevlisinin ne zaman office hour için müsait olduğunu bulabilirsiniz.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tr-TR" sz="24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36577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2">
                    <a:lumMod val="50000"/>
                  </a:schemeClr>
                </a:solidFill>
                <a:latin typeface="Sitka Heading" panose="02000505000000020004" pitchFamily="2" charset="0"/>
              </a:rPr>
              <a:t>Kitaplar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430" y="143690"/>
            <a:ext cx="760418" cy="776151"/>
          </a:xfrm>
          <a:prstGeom prst="rect">
            <a:avLst/>
          </a:prstGeom>
        </p:spPr>
      </p:pic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46" y="2191870"/>
            <a:ext cx="5820584" cy="323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1072514" y="5046270"/>
            <a:ext cx="4195363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0530" y="1722283"/>
            <a:ext cx="48434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sz="2400" dirty="0"/>
              <a:t>Gordion Akademi</a:t>
            </a:r>
          </a:p>
          <a:p>
            <a:r>
              <a:rPr lang="tr-TR" sz="2400" dirty="0"/>
              <a:t>Şule Akay- 0538 4063757 </a:t>
            </a:r>
            <a:r>
              <a:rPr lang="tr-TR" sz="2400" u="sng" dirty="0">
                <a:hlinkClick r:id="rId4"/>
              </a:rPr>
              <a:t>sakay@gordionakademi.com</a:t>
            </a:r>
            <a:endParaRPr lang="tr-TR" sz="2400" dirty="0"/>
          </a:p>
          <a:p>
            <a:r>
              <a:rPr lang="tr-TR" sz="2400" dirty="0"/>
              <a:t>Erdinç Dinçer- 0538 4063767  </a:t>
            </a:r>
            <a:r>
              <a:rPr lang="tr-TR" sz="2400" u="sng" dirty="0">
                <a:hlinkClick r:id="rId5"/>
              </a:rPr>
              <a:t>erdinc@gordionakademi.com</a:t>
            </a:r>
            <a:r>
              <a:rPr lang="tr-TR" sz="2400" dirty="0"/>
              <a:t> </a:t>
            </a:r>
          </a:p>
          <a:p>
            <a:r>
              <a:rPr lang="tr-TR" sz="2400" dirty="0">
                <a:latin typeface="Sitka Banner" panose="02000505000000020004" pitchFamily="2" charset="0"/>
              </a:rPr>
              <a:t>Yukarıdaki ilgili kişileri arayarak ya da e-mail göndererek kitaplarınızı temin etmeniz gerekir.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090F-41AB-4FD7-A721-6B283CCC27F9}" type="slidenum">
              <a:rPr lang="tr-TR" smtClean="0"/>
              <a:t>9</a:t>
            </a:fld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1109937" y="5200012"/>
            <a:ext cx="4120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Sitka Banner" panose="02000505000000020004" pitchFamily="2" charset="0"/>
              </a:rPr>
              <a:t>Kitap listesine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Sitka Banner" panose="02000505000000020004" pitchFamily="2" charset="0"/>
              </a:rPr>
              <a:t>ydy.yasar.edu.tr </a:t>
            </a:r>
            <a:r>
              <a:rPr lang="tr-TR" sz="2400" dirty="0">
                <a:latin typeface="Sitka Banner" panose="02000505000000020004" pitchFamily="2" charset="0"/>
              </a:rPr>
              <a:t>sayfamızdan ulaşabilirsiniz!</a:t>
            </a:r>
          </a:p>
        </p:txBody>
      </p:sp>
    </p:spTree>
    <p:extLst>
      <p:ext uri="{BB962C8B-B14F-4D97-AF65-F5344CB8AC3E}">
        <p14:creationId xmlns:p14="http://schemas.microsoft.com/office/powerpoint/2010/main" val="146615862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10307</TotalTime>
  <Words>1965</Words>
  <Application>Microsoft Office PowerPoint</Application>
  <PresentationFormat>Widescreen</PresentationFormat>
  <Paragraphs>541</Paragraphs>
  <Slides>57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Arial</vt:lpstr>
      <vt:lpstr>Bernard MT Condensed</vt:lpstr>
      <vt:lpstr>Calibri</vt:lpstr>
      <vt:lpstr>Calibri Light</vt:lpstr>
      <vt:lpstr>Franklin Gothic Demi</vt:lpstr>
      <vt:lpstr>Garamond</vt:lpstr>
      <vt:lpstr>Sitka Banner</vt:lpstr>
      <vt:lpstr>Sitka Heading</vt:lpstr>
      <vt:lpstr>Sitka Small</vt:lpstr>
      <vt:lpstr>Times New Roman</vt:lpstr>
      <vt:lpstr>Wingdings</vt:lpstr>
      <vt:lpstr>Retrospect</vt:lpstr>
      <vt:lpstr>İngilizce Hazırlık Sınıfı  Tanıtım Sunumu</vt:lpstr>
      <vt:lpstr>İngilizce Hazırlık Sınıfına Hoş Geldiniz!</vt:lpstr>
      <vt:lpstr>İngilizce Hazırlık Sınıfı – Neden İngilizce?</vt:lpstr>
      <vt:lpstr>Hedefimiz</vt:lpstr>
      <vt:lpstr>CEA (Commission English Language Program Accreditation)</vt:lpstr>
      <vt:lpstr>Öğrenci El Kitabı</vt:lpstr>
      <vt:lpstr>Akademik Danışman</vt:lpstr>
      <vt:lpstr>Office Hour (Ofis Çalışma Saati)</vt:lpstr>
      <vt:lpstr>Kitaplar</vt:lpstr>
      <vt:lpstr>Materyaller</vt:lpstr>
      <vt:lpstr>OBS Nedir?</vt:lpstr>
      <vt:lpstr>Düzeyler</vt:lpstr>
      <vt:lpstr>Kurlar</vt:lpstr>
      <vt:lpstr>Kurlar</vt:lpstr>
      <vt:lpstr>Haftalık Ders Saatleri</vt:lpstr>
      <vt:lpstr> Ders İçerikleri</vt:lpstr>
      <vt:lpstr> Ders İçerikleri</vt:lpstr>
      <vt:lpstr> Ders İçerikleri</vt:lpstr>
      <vt:lpstr> Ders İçerikleri</vt:lpstr>
      <vt:lpstr>Ders Saatleri</vt:lpstr>
      <vt:lpstr> Ders Saatleri ve Dakiklik</vt:lpstr>
      <vt:lpstr>Devamsızlık</vt:lpstr>
      <vt:lpstr>Okula gelmediğinizde sınıfta kalmazsınız, ancak …</vt:lpstr>
      <vt:lpstr>Kayıt Yenileme</vt:lpstr>
      <vt:lpstr>Move up / Move down</vt:lpstr>
      <vt:lpstr>Hazırlık Sınıfı’nı Başarıyla Tamamlamak</vt:lpstr>
      <vt:lpstr>Değerlendirme &amp; Sınavlar</vt:lpstr>
      <vt:lpstr>Quizler</vt:lpstr>
      <vt:lpstr>Writing Portfolio</vt:lpstr>
      <vt:lpstr>IS Portfolio</vt:lpstr>
      <vt:lpstr>Reading Task</vt:lpstr>
      <vt:lpstr>Speaking Task</vt:lpstr>
      <vt:lpstr>Mid-term</vt:lpstr>
      <vt:lpstr>Final</vt:lpstr>
      <vt:lpstr>Kur Değerlendirmesi</vt:lpstr>
      <vt:lpstr>Fast Track (Telafi Kuru)</vt:lpstr>
      <vt:lpstr>Hazırlık Sınıfı’nı Başarıyla Tamamlamak</vt:lpstr>
      <vt:lpstr>PowerPoint Presentation</vt:lpstr>
      <vt:lpstr>1. Kur Ortalaması ile Hazırlık Sınıfı’nı Başarıyla Tamamlamak</vt:lpstr>
      <vt:lpstr>Hazırlık Sınıfı’nı Başarıyla Tamamlamak</vt:lpstr>
      <vt:lpstr>FLAT – Foreign Language Achievement Test</vt:lpstr>
      <vt:lpstr>PowerPoint Presentation</vt:lpstr>
      <vt:lpstr>PowerPoint Presentation</vt:lpstr>
      <vt:lpstr>2. Kur Ortalaması + Sene Sonu FLAT Sınavı ile Hazırlık Sınıfı’nı Başarıyla Tamamlamak</vt:lpstr>
      <vt:lpstr>2. Kur Ortalaması + Sene Sonu FLAT Sınavı ile Hazırlık Sınıfı’nı Başarıyla Tamamlamak</vt:lpstr>
      <vt:lpstr>Student Activities (Öğrenci Etkinlikleri)</vt:lpstr>
      <vt:lpstr>Student Activities (Öğrenci Etkinlikleri)</vt:lpstr>
      <vt:lpstr>Student Activities (Öğrenci Etkinlikleri)</vt:lpstr>
      <vt:lpstr>PowerPoint Presentation</vt:lpstr>
      <vt:lpstr>Student Activities (Öğrenci Etkinlikleri)</vt:lpstr>
      <vt:lpstr>Student Representatives (Öğrenci Temsilcileri)</vt:lpstr>
      <vt:lpstr>Haberleşelim &amp; Sosyalleşelim</vt:lpstr>
      <vt:lpstr>EAP &amp; Modern Languages</vt:lpstr>
      <vt:lpstr>EAP (English for Academic Purposes)</vt:lpstr>
      <vt:lpstr>Modern Languages</vt:lpstr>
      <vt:lpstr>Aklınıza takılan sorular varsa...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Oryantasyon  Hazırlık Sınıfı Tanıtım Sunumu</dc:title>
  <dc:creator>Jennifer Delp</dc:creator>
  <cp:lastModifiedBy>Saliha Akgun</cp:lastModifiedBy>
  <cp:revision>361</cp:revision>
  <dcterms:created xsi:type="dcterms:W3CDTF">2017-07-27T08:37:39Z</dcterms:created>
  <dcterms:modified xsi:type="dcterms:W3CDTF">2018-11-12T14:00:25Z</dcterms:modified>
</cp:coreProperties>
</file>